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696" r:id="rId3"/>
    <p:sldMasterId id="2147483708" r:id="rId4"/>
    <p:sldMasterId id="2147483756" r:id="rId5"/>
    <p:sldMasterId id="2147483768" r:id="rId6"/>
    <p:sldMasterId id="2147483792" r:id="rId7"/>
  </p:sldMasterIdLst>
  <p:sldIdLst>
    <p:sldId id="259" r:id="rId8"/>
    <p:sldId id="262" r:id="rId9"/>
    <p:sldId id="265" r:id="rId10"/>
    <p:sldId id="268" r:id="rId11"/>
    <p:sldId id="458" r:id="rId12"/>
    <p:sldId id="271" r:id="rId13"/>
    <p:sldId id="459" r:id="rId14"/>
    <p:sldId id="274" r:id="rId15"/>
    <p:sldId id="277" r:id="rId16"/>
    <p:sldId id="280" r:id="rId17"/>
    <p:sldId id="283" r:id="rId18"/>
    <p:sldId id="286" r:id="rId19"/>
    <p:sldId id="289" r:id="rId20"/>
    <p:sldId id="295" r:id="rId21"/>
    <p:sldId id="298" r:id="rId22"/>
    <p:sldId id="301" r:id="rId23"/>
    <p:sldId id="304" r:id="rId24"/>
    <p:sldId id="307" r:id="rId25"/>
    <p:sldId id="310" r:id="rId26"/>
    <p:sldId id="313" r:id="rId27"/>
    <p:sldId id="316" r:id="rId28"/>
    <p:sldId id="319" r:id="rId29"/>
    <p:sldId id="322" r:id="rId30"/>
    <p:sldId id="325" r:id="rId31"/>
    <p:sldId id="328" r:id="rId32"/>
    <p:sldId id="331" r:id="rId33"/>
    <p:sldId id="334" r:id="rId34"/>
    <p:sldId id="337" r:id="rId35"/>
    <p:sldId id="340" r:id="rId36"/>
    <p:sldId id="343" r:id="rId37"/>
    <p:sldId id="349" r:id="rId38"/>
    <p:sldId id="352" r:id="rId39"/>
    <p:sldId id="355" r:id="rId40"/>
    <p:sldId id="358" r:id="rId41"/>
    <p:sldId id="361" r:id="rId42"/>
    <p:sldId id="364" r:id="rId43"/>
    <p:sldId id="367" r:id="rId44"/>
    <p:sldId id="370" r:id="rId45"/>
    <p:sldId id="373" r:id="rId46"/>
    <p:sldId id="376" r:id="rId47"/>
    <p:sldId id="379" r:id="rId48"/>
    <p:sldId id="382" r:id="rId49"/>
    <p:sldId id="385" r:id="rId50"/>
    <p:sldId id="388" r:id="rId51"/>
    <p:sldId id="391" r:id="rId52"/>
    <p:sldId id="394" r:id="rId53"/>
    <p:sldId id="397" r:id="rId54"/>
    <p:sldId id="400" r:id="rId55"/>
    <p:sldId id="403" r:id="rId56"/>
    <p:sldId id="406" r:id="rId57"/>
    <p:sldId id="409" r:id="rId58"/>
    <p:sldId id="412" r:id="rId59"/>
    <p:sldId id="415" r:id="rId60"/>
    <p:sldId id="418" r:id="rId61"/>
    <p:sldId id="421" r:id="rId62"/>
    <p:sldId id="424" r:id="rId63"/>
    <p:sldId id="427" r:id="rId64"/>
    <p:sldId id="430" r:id="rId65"/>
    <p:sldId id="433" r:id="rId66"/>
    <p:sldId id="436" r:id="rId67"/>
    <p:sldId id="439" r:id="rId68"/>
    <p:sldId id="442" r:id="rId69"/>
    <p:sldId id="445" r:id="rId70"/>
    <p:sldId id="448" r:id="rId71"/>
    <p:sldId id="451" r:id="rId72"/>
    <p:sldId id="454" r:id="rId73"/>
    <p:sldId id="457" r:id="rId74"/>
  </p:sldIdLst>
  <p:sldSz cx="12192000" cy="6858000"/>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66" d="100"/>
          <a:sy n="66" d="100"/>
        </p:scale>
        <p:origin x="632" y="44"/>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BC27313D-9D9A-431C-B241-6D97329537AF}" type="datetimeFigureOut">
              <a:rPr lang="en-US" smtClean="0"/>
              <a:t>11/1/2022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0D7B0B5-CFBA-412F-BEE3-A54082D08359}" type="datetimeFigureOut">
              <a:rPr lang="en-US" smtClean="0"/>
              <a:t>11/1/2022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6047F965-D2CA-41BF-BAEB-383EAE035BB8}" type="datetimeFigureOut">
              <a:rPr lang="en-US" smtClean="0"/>
              <a:t>11/1/2022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82115268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297523667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82080102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08427596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117D39-7B32-4736-91E5-32E6E3C6D4AB}" type="datetimeFigureOut">
              <a:rPr lang="en-IN" smtClean="0"/>
              <a:t>01-11-2022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01263372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117D39-7B32-4736-91E5-32E6E3C6D4AB}" type="datetimeFigureOut">
              <a:rPr lang="en-IN" smtClean="0"/>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256895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Date Placeholder 1"/>
          <p:cNvSpPr>
            <a:spLocks noGrp="1"/>
          </p:cNvSpPr>
          <p:nvPr>
            <p:ph type="dt" sz="half" idx="10"/>
          </p:nvPr>
        </p:nvSpPr>
        <p:spPr/>
        <p:txBody>
          <a:bodyPr/>
          <a:lstStyle/>
          <a:p>
            <a:fld id="{7E117D39-7B32-4736-91E5-32E6E3C6D4AB}" type="datetimeFigureOut">
              <a:rPr lang="en-IN" smtClean="0"/>
              <a:t>01-11-2022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400799528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31841243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AEDD9FF-3DFA-411D-9840-C8C7EC47CD0D}" type="datetimeFigureOut">
              <a:rPr lang="en-US" smtClean="0"/>
              <a:t>11/1/2022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414327540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424348000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97572491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7D58C10-78A6-4244-A041-6B289A8EF82E}"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137700591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89019994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E117D39-7B32-4736-91E5-32E6E3C6D4AB}" type="datetimeFigureOut">
              <a:rPr lang="en-IN" smtClean="0"/>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376221362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E117D39-7B32-4736-91E5-32E6E3C6D4AB}" type="datetimeFigureOut">
              <a:rPr lang="en-IN" smtClean="0"/>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07390711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266128482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7D58C10-78A6-4244-A041-6B289A8EF82E}" type="slidenum">
              <a:rPr lang="en-IN" smtClean="0"/>
              <a:t>‹#›</a:t>
            </a:fld>
            <a:endParaRPr lang="en-IN"/>
          </a:p>
        </p:txBody>
      </p:sp>
    </p:spTree>
    <p:extLst>
      <p:ext uri="{BB962C8B-B14F-4D97-AF65-F5344CB8AC3E}">
        <p14:creationId xmlns:p14="http://schemas.microsoft.com/office/powerpoint/2010/main" val="123054074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82115268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105B29B1-E64A-400B-8BB7-4520E62051DB}" type="datetimeFigureOut">
              <a:rPr lang="en-US" smtClean="0"/>
              <a:t>11/1/2022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297523667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82080102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08427596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117D39-7B32-4736-91E5-32E6E3C6D4AB}" type="datetimeFigureOut">
              <a:rPr lang="en-IN" smtClean="0"/>
              <a:t>01-11-2022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01263372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117D39-7B32-4736-91E5-32E6E3C6D4AB}" type="datetimeFigureOut">
              <a:rPr lang="en-IN" smtClean="0"/>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256895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Date Placeholder 1"/>
          <p:cNvSpPr>
            <a:spLocks noGrp="1"/>
          </p:cNvSpPr>
          <p:nvPr>
            <p:ph type="dt" sz="half" idx="10"/>
          </p:nvPr>
        </p:nvSpPr>
        <p:spPr/>
        <p:txBody>
          <a:bodyPr/>
          <a:lstStyle/>
          <a:p>
            <a:fld id="{7E117D39-7B32-4736-91E5-32E6E3C6D4AB}" type="datetimeFigureOut">
              <a:rPr lang="en-IN" smtClean="0"/>
              <a:t>01-11-2022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400799528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318412430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414327540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424348000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97572491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6CF5C171-6D0D-41A5-B555-6F8B3CD0D6E4}" type="datetimeFigureOut">
              <a:rPr lang="en-US" smtClean="0"/>
              <a:t>11/1/2022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7D58C10-78A6-4244-A041-6B289A8EF82E}"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137700591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17D39-7B32-4736-91E5-32E6E3C6D4AB}"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89019994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E117D39-7B32-4736-91E5-32E6E3C6D4AB}" type="datetimeFigureOut">
              <a:rPr lang="en-IN" smtClean="0"/>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376221362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E117D39-7B32-4736-91E5-32E6E3C6D4AB}" type="datetimeFigureOut">
              <a:rPr lang="en-IN" smtClean="0"/>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107390711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D58C10-78A6-4244-A041-6B289A8EF82E}" type="slidenum">
              <a:rPr lang="en-IN" smtClean="0"/>
              <a:t>‹#›</a:t>
            </a:fld>
            <a:endParaRPr lang="en-IN"/>
          </a:p>
        </p:txBody>
      </p:sp>
    </p:spTree>
    <p:extLst>
      <p:ext uri="{BB962C8B-B14F-4D97-AF65-F5344CB8AC3E}">
        <p14:creationId xmlns:p14="http://schemas.microsoft.com/office/powerpoint/2010/main" val="266128482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7E117D39-7B32-4736-91E5-32E6E3C6D4AB}" type="datetimeFigureOut">
              <a:rPr lang="en-IN" smtClean="0"/>
              <a:t>01-11-2022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7D58C10-78A6-4244-A041-6B289A8EF82E}" type="slidenum">
              <a:rPr lang="en-IN" smtClean="0"/>
              <a:t>‹#›</a:t>
            </a:fld>
            <a:endParaRPr lang="en-IN"/>
          </a:p>
        </p:txBody>
      </p:sp>
    </p:spTree>
    <p:extLst>
      <p:ext uri="{BB962C8B-B14F-4D97-AF65-F5344CB8AC3E}">
        <p14:creationId xmlns:p14="http://schemas.microsoft.com/office/powerpoint/2010/main" val="123054074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AE96-2E3D-17FD-A9D7-EF68919706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A7E8CB-15D3-5DFD-CAE7-77F53FFB68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58B3A4-0A0D-B514-2E34-3CB716D95CA4}"/>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5" name="Footer Placeholder 4">
            <a:extLst>
              <a:ext uri="{FF2B5EF4-FFF2-40B4-BE49-F238E27FC236}">
                <a16:creationId xmlns:a16="http://schemas.microsoft.com/office/drawing/2014/main" id="{87D62B88-A938-DA64-1245-4049A0657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A0178-C23C-3B0D-F2F8-805486159348}"/>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81363695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80F3-89CF-E964-116F-A7E1AE0CA2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9A43C9-E6B9-E6B0-C531-D47E23882A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85A03-FF04-570D-3494-E560C2C9394F}"/>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5" name="Footer Placeholder 4">
            <a:extLst>
              <a:ext uri="{FF2B5EF4-FFF2-40B4-BE49-F238E27FC236}">
                <a16:creationId xmlns:a16="http://schemas.microsoft.com/office/drawing/2014/main" id="{3D91E527-0473-210B-4756-70C623461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114D-C30A-C112-0197-4F857C410082}"/>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378048476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49A6-C252-C3C3-C04B-DE83DEC9E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B16364-4ABC-FDCF-57A4-3CA994AABB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7DFC60-B3A4-FCE2-F9A0-B2DD8315FDC2}"/>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5" name="Footer Placeholder 4">
            <a:extLst>
              <a:ext uri="{FF2B5EF4-FFF2-40B4-BE49-F238E27FC236}">
                <a16:creationId xmlns:a16="http://schemas.microsoft.com/office/drawing/2014/main" id="{097C3A2D-AFAD-10A1-717B-AA1AE02E1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D52A2E-6476-A59C-1CC3-90401E8BA753}"/>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345616231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5C63-D3EA-8C72-E48E-94D630615C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5C605E-E679-F0C9-9D40-9EE78B05C4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19B249-0FAC-C05C-E015-BDBA471F85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CA30A1-0B97-3857-5178-1DBF1D786A53}"/>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6" name="Footer Placeholder 5">
            <a:extLst>
              <a:ext uri="{FF2B5EF4-FFF2-40B4-BE49-F238E27FC236}">
                <a16:creationId xmlns:a16="http://schemas.microsoft.com/office/drawing/2014/main" id="{9D6A8649-374A-A0A3-F2E8-9F61110F4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3D5C6-BFB9-6BEE-52DA-20D08C759F89}"/>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274937122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788A1A97-863B-413E-AB11-62C7AE09B929}" type="datetimeFigureOut">
              <a:rPr lang="en-US" smtClean="0"/>
              <a:t>11/1/2022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3755-F22E-7612-6318-C2F2352472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C91CF6-71DC-9E7C-028E-4D608D7562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65C96-1347-2DB4-E340-2D0B0B8C24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097C1-9F55-BE02-0E3B-226954AABC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1101B3-2BAC-6433-7615-C169C4A776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7E4E82-1A53-2F44-4E78-6B8ED31BEFF7}"/>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8" name="Footer Placeholder 7">
            <a:extLst>
              <a:ext uri="{FF2B5EF4-FFF2-40B4-BE49-F238E27FC236}">
                <a16:creationId xmlns:a16="http://schemas.microsoft.com/office/drawing/2014/main" id="{042FE497-8E76-13C4-798C-30D403BED9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A9C814-206C-AA0F-66F0-EBFCC6F30ED6}"/>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231481066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C200-9154-F7C8-0340-13B25C54B1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DF3864-8AAA-4632-6731-5D8A697DD1C2}"/>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4" name="Footer Placeholder 3">
            <a:extLst>
              <a:ext uri="{FF2B5EF4-FFF2-40B4-BE49-F238E27FC236}">
                <a16:creationId xmlns:a16="http://schemas.microsoft.com/office/drawing/2014/main" id="{4820ACB8-04B6-A253-6DC7-E53D3D3DD0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0D97F5-4672-B341-7723-A05D9FFC0542}"/>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365233495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15823-F15C-D359-4179-63528F1F0EED}"/>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3" name="Footer Placeholder 2">
            <a:extLst>
              <a:ext uri="{FF2B5EF4-FFF2-40B4-BE49-F238E27FC236}">
                <a16:creationId xmlns:a16="http://schemas.microsoft.com/office/drawing/2014/main" id="{1853A3AC-16A2-32AE-44DC-1CAF1CA53F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7F4993-F97D-2E2D-1DB7-2DA72C969B0B}"/>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1689235231"/>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AFF5-34E0-6D35-50E9-065A622E9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DCBAB1-4240-283A-BD24-687A79DFDA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244DA0-AAAF-2DC2-78C7-AB699F3BD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7FDFD9-B491-C4FE-C5F4-46FA852C6CAA}"/>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6" name="Footer Placeholder 5">
            <a:extLst>
              <a:ext uri="{FF2B5EF4-FFF2-40B4-BE49-F238E27FC236}">
                <a16:creationId xmlns:a16="http://schemas.microsoft.com/office/drawing/2014/main" id="{8AFE65E0-A1BE-167F-45F3-4BD52714E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196B4-3407-3975-8254-5CF17B84F751}"/>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76177106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D10C-2123-5F86-35D9-4ABC8EB5AB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880487-7C7F-B6C2-BE43-76A2C742DB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EA3ED7-F755-4842-B85B-681E65618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EC7B75-EA2A-1B05-E19B-D550FDC14E74}"/>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6" name="Footer Placeholder 5">
            <a:extLst>
              <a:ext uri="{FF2B5EF4-FFF2-40B4-BE49-F238E27FC236}">
                <a16:creationId xmlns:a16="http://schemas.microsoft.com/office/drawing/2014/main" id="{1584692F-731E-0CC5-E6D9-EAD35D4BD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C5D1E-88C1-5C58-E54B-14C34A96FA0D}"/>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364529290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5719-E1B0-DB9A-A32A-CF221C7787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E1A5BB-8F4F-8D6E-6422-3B7FC9C87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5DF704-CBDE-6954-70D5-F77BBADD65C7}"/>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5" name="Footer Placeholder 4">
            <a:extLst>
              <a:ext uri="{FF2B5EF4-FFF2-40B4-BE49-F238E27FC236}">
                <a16:creationId xmlns:a16="http://schemas.microsoft.com/office/drawing/2014/main" id="{4FF2C1AA-5246-5EBE-A97D-86697808C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5547-91CB-F469-A7AF-018D8CE4478B}"/>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10496232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8727DE-B95D-3479-F1CB-A2B0AEB06E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7CB820-B2D9-872E-6590-8CD7DE5BF4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9234B-EBF3-F92F-46A9-EDB610CAC3D9}"/>
              </a:ext>
            </a:extLst>
          </p:cNvPr>
          <p:cNvSpPr>
            <a:spLocks noGrp="1"/>
          </p:cNvSpPr>
          <p:nvPr>
            <p:ph type="dt" sz="half" idx="10"/>
          </p:nvPr>
        </p:nvSpPr>
        <p:spPr/>
        <p:txBody>
          <a:bodyPr/>
          <a:lstStyle/>
          <a:p>
            <a:fld id="{CE0C18D0-3A9D-486A-82C2-AA5F9FB3327A}" type="datetimeFigureOut">
              <a:rPr lang="en-US" smtClean="0"/>
              <a:t>11/1/2022</a:t>
            </a:fld>
            <a:endParaRPr lang="en-US"/>
          </a:p>
        </p:txBody>
      </p:sp>
      <p:sp>
        <p:nvSpPr>
          <p:cNvPr id="5" name="Footer Placeholder 4">
            <a:extLst>
              <a:ext uri="{FF2B5EF4-FFF2-40B4-BE49-F238E27FC236}">
                <a16:creationId xmlns:a16="http://schemas.microsoft.com/office/drawing/2014/main" id="{79D2700A-18F4-9821-6464-2614D8EFF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34D30-E7FD-9519-3CD2-F7E52FD021BF}"/>
              </a:ext>
            </a:extLst>
          </p:cNvPr>
          <p:cNvSpPr>
            <a:spLocks noGrp="1"/>
          </p:cNvSpPr>
          <p:nvPr>
            <p:ph type="sldNum" sz="quarter" idx="12"/>
          </p:nvPr>
        </p:nvSpPr>
        <p:spPr/>
        <p:txBody>
          <a:bodyPr/>
          <a:lstStyle/>
          <a:p>
            <a:fld id="{3F36D271-674C-47A5-8CF6-922901AB2A08}" type="slidenum">
              <a:rPr lang="en-US" smtClean="0"/>
              <a:t>‹#›</a:t>
            </a:fld>
            <a:endParaRPr lang="en-US"/>
          </a:p>
        </p:txBody>
      </p:sp>
    </p:spTree>
    <p:extLst>
      <p:ext uri="{BB962C8B-B14F-4D97-AF65-F5344CB8AC3E}">
        <p14:creationId xmlns:p14="http://schemas.microsoft.com/office/powerpoint/2010/main" val="331006501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Date Placeholder 9"/>
          <p:cNvSpPr>
            <a:spLocks noGrp="1"/>
          </p:cNvSpPr>
          <p:nvPr>
            <p:ph type="dt" sz="half" idx="10"/>
          </p:nvPr>
        </p:nvSpPr>
        <p:spPr/>
        <p:txBody>
          <a:bodyPr/>
          <a:lstStyle>
            <a:lvl1pPr>
              <a:defRPr>
                <a:solidFill>
                  <a:schemeClr val="bg2"/>
                </a:solidFill>
              </a:defRPr>
            </a:lvl1pPr>
          </a:lstStyle>
          <a:p>
            <a:fld id="{9DAD549A-3B1E-4E87-A818-59FEAA0B7C44}" type="datetimeFigureOut">
              <a:rPr lang="en-IN" smtClean="0"/>
              <a:t>01-11-2022</a:t>
            </a:fld>
            <a:endParaRPr lang="en-IN"/>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C6144817-49A6-41E2-95D2-238F0364E95C}" type="slidenum">
              <a:rPr lang="en-IN" smtClean="0"/>
              <a:t>‹#›</a:t>
            </a:fld>
            <a:endParaRPr lang="en-IN"/>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IN"/>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a:t>Click to edit Master title style</a:t>
            </a: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D549A-3B1E-4E87-A818-59FEAA0B7C44}"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44817-49A6-41E2-95D2-238F0364E95C}" type="slidenum">
              <a:rPr lang="en-IN" smtClean="0"/>
              <a:t>‹#›</a:t>
            </a:fld>
            <a:endParaRPr lang="en-IN"/>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9DAD549A-3B1E-4E87-A818-59FEAA0B7C44}" type="datetimeFigureOut">
              <a:rPr lang="en-IN" smtClean="0"/>
              <a:t>01-11-2022</a:t>
            </a:fld>
            <a:endParaRPr lang="en-IN"/>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C6144817-49A6-41E2-95D2-238F0364E95C}" type="slidenum">
              <a:rPr lang="en-IN" smtClean="0"/>
              <a:t>‹#›</a:t>
            </a:fld>
            <a:endParaRPr lang="en-IN"/>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IN"/>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a:t>Click to edit Master title style</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6E3E7722-ABB9-47D7-9462-1C10F5320779}" type="datetimeFigureOut">
              <a:rPr lang="en-US" smtClean="0"/>
              <a:t>11/1/2022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AD549A-3B1E-4E87-A818-59FEAA0B7C44}"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44817-49A6-41E2-95D2-238F0364E95C}"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AD549A-3B1E-4E87-A818-59FEAA0B7C44}" type="datetimeFigureOut">
              <a:rPr lang="en-IN" smtClean="0"/>
              <a:t>01-11-2022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144817-49A6-41E2-95D2-238F0364E95C}"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DAD549A-3B1E-4E87-A818-59FEAA0B7C44}" type="datetimeFigureOut">
              <a:rPr lang="en-IN" smtClean="0"/>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144817-49A6-41E2-95D2-238F0364E95C}" type="slidenum">
              <a:rPr lang="en-IN" smtClean="0"/>
              <a:t>‹#›</a:t>
            </a:fld>
            <a:endParaRPr lang="en-IN"/>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Date Placeholder 1"/>
          <p:cNvSpPr>
            <a:spLocks noGrp="1"/>
          </p:cNvSpPr>
          <p:nvPr>
            <p:ph type="dt" sz="half" idx="10"/>
          </p:nvPr>
        </p:nvSpPr>
        <p:spPr/>
        <p:txBody>
          <a:bodyPr/>
          <a:lstStyle/>
          <a:p>
            <a:fld id="{9DAD549A-3B1E-4E87-A818-59FEAA0B7C44}" type="datetimeFigureOut">
              <a:rPr lang="en-IN" smtClean="0"/>
              <a:t>01-11-2022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144817-49A6-41E2-95D2-238F0364E95C}" type="slidenum">
              <a:rPr lang="en-IN" smtClean="0"/>
              <a:t>‹#›</a:t>
            </a:fld>
            <a:endParaRPr lang="en-IN"/>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AD549A-3B1E-4E87-A818-59FEAA0B7C44}"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C6144817-49A6-41E2-95D2-238F0364E95C}" type="slidenum">
              <a:rPr lang="en-IN" smtClean="0"/>
              <a:t>‹#›</a:t>
            </a:fld>
            <a:endParaRPr lang="en-IN"/>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AD549A-3B1E-4E87-A818-59FEAA0B7C44}"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44817-49A6-41E2-95D2-238F0364E95C}" type="slidenum">
              <a:rPr lang="en-IN" smtClean="0"/>
              <a:t>‹#›</a:t>
            </a:fld>
            <a:endParaRPr lang="en-IN"/>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D549A-3B1E-4E87-A818-59FEAA0B7C44}"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44817-49A6-41E2-95D2-238F0364E95C}" type="slidenum">
              <a:rPr lang="en-IN" smtClean="0"/>
              <a:t>‹#›</a:t>
            </a:fld>
            <a:endParaRPr lang="en-IN"/>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D549A-3B1E-4E87-A818-59FEAA0B7C44}"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C6144817-49A6-41E2-95D2-238F0364E95C}" type="slidenum">
              <a:rPr lang="en-IN" smtClean="0"/>
              <a:t>‹#›</a:t>
            </a:fld>
            <a:endParaRPr lang="en-IN"/>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Date Placeholder 9"/>
          <p:cNvSpPr>
            <a:spLocks noGrp="1"/>
          </p:cNvSpPr>
          <p:nvPr>
            <p:ph type="dt" sz="half" idx="10"/>
          </p:nvPr>
        </p:nvSpPr>
        <p:spPr/>
        <p:txBody>
          <a:bodyPr/>
          <a:lstStyle>
            <a:lvl1pPr>
              <a:defRPr>
                <a:solidFill>
                  <a:schemeClr val="bg2"/>
                </a:solidFill>
              </a:defRPr>
            </a:lvl1pPr>
          </a:lstStyle>
          <a:p>
            <a:fld id="{9DAD549A-3B1E-4E87-A818-59FEAA0B7C44}" type="datetimeFigureOut">
              <a:rPr lang="en-IN" smtClean="0"/>
              <a:t>01-11-2022</a:t>
            </a:fld>
            <a:endParaRPr lang="en-IN"/>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C6144817-49A6-41E2-95D2-238F0364E95C}" type="slidenum">
              <a:rPr lang="en-IN" smtClean="0"/>
              <a:t>‹#›</a:t>
            </a:fld>
            <a:endParaRPr lang="en-IN"/>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IN"/>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a:t>Click to edit Master title style</a:t>
            </a: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D549A-3B1E-4E87-A818-59FEAA0B7C44}"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44817-49A6-41E2-95D2-238F0364E95C}" type="slidenum">
              <a:rPr lang="en-IN" smtClean="0"/>
              <a:t>‹#›</a:t>
            </a:fld>
            <a:endParaRPr lang="en-IN"/>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B922CAA7-4770-4266-8DAE-05D249B82960}" type="datetimeFigureOut">
              <a:rPr lang="en-US" smtClean="0"/>
              <a:t>11/1/2022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9DAD549A-3B1E-4E87-A818-59FEAA0B7C44}" type="datetimeFigureOut">
              <a:rPr lang="en-IN" smtClean="0"/>
              <a:t>01-11-2022</a:t>
            </a:fld>
            <a:endParaRPr lang="en-IN"/>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C6144817-49A6-41E2-95D2-238F0364E95C}" type="slidenum">
              <a:rPr lang="en-IN" smtClean="0"/>
              <a:t>‹#›</a:t>
            </a:fld>
            <a:endParaRPr lang="en-IN"/>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IN"/>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a:t>Click to edit Master title style</a:t>
            </a: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AD549A-3B1E-4E87-A818-59FEAA0B7C44}"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44817-49A6-41E2-95D2-238F0364E95C}"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AD549A-3B1E-4E87-A818-59FEAA0B7C44}" type="datetimeFigureOut">
              <a:rPr lang="en-IN" smtClean="0"/>
              <a:t>01-11-2022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144817-49A6-41E2-95D2-238F0364E95C}"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DAD549A-3B1E-4E87-A818-59FEAA0B7C44}" type="datetimeFigureOut">
              <a:rPr lang="en-IN" smtClean="0"/>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144817-49A6-41E2-95D2-238F0364E95C}" type="slidenum">
              <a:rPr lang="en-IN" smtClean="0"/>
              <a:t>‹#›</a:t>
            </a:fld>
            <a:endParaRPr lang="en-IN"/>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Date Placeholder 1"/>
          <p:cNvSpPr>
            <a:spLocks noGrp="1"/>
          </p:cNvSpPr>
          <p:nvPr>
            <p:ph type="dt" sz="half" idx="10"/>
          </p:nvPr>
        </p:nvSpPr>
        <p:spPr/>
        <p:txBody>
          <a:bodyPr/>
          <a:lstStyle/>
          <a:p>
            <a:fld id="{9DAD549A-3B1E-4E87-A818-59FEAA0B7C44}" type="datetimeFigureOut">
              <a:rPr lang="en-IN" smtClean="0"/>
              <a:t>01-11-2022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144817-49A6-41E2-95D2-238F0364E95C}" type="slidenum">
              <a:rPr lang="en-IN" smtClean="0"/>
              <a:t>‹#›</a:t>
            </a:fld>
            <a:endParaRPr lang="en-IN"/>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AD549A-3B1E-4E87-A818-59FEAA0B7C44}"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C6144817-49A6-41E2-95D2-238F0364E95C}" type="slidenum">
              <a:rPr lang="en-IN" smtClean="0"/>
              <a:t>‹#›</a:t>
            </a:fld>
            <a:endParaRPr lang="en-IN"/>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AD549A-3B1E-4E87-A818-59FEAA0B7C44}"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44817-49A6-41E2-95D2-238F0364E95C}" type="slidenum">
              <a:rPr lang="en-IN" smtClean="0"/>
              <a:t>‹#›</a:t>
            </a:fld>
            <a:endParaRPr lang="en-IN"/>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D549A-3B1E-4E87-A818-59FEAA0B7C44}"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44817-49A6-41E2-95D2-238F0364E95C}" type="slidenum">
              <a:rPr lang="en-IN" smtClean="0"/>
              <a:t>‹#›</a:t>
            </a:fld>
            <a:endParaRPr lang="en-IN"/>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D549A-3B1E-4E87-A818-59FEAA0B7C44}"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C6144817-49A6-41E2-95D2-238F0364E95C}" type="slidenum">
              <a:rPr lang="en-IN" smtClean="0"/>
              <a:t>‹#›</a:t>
            </a:fld>
            <a:endParaRPr lang="en-IN"/>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Date Placeholder 9"/>
          <p:cNvSpPr>
            <a:spLocks noGrp="1"/>
          </p:cNvSpPr>
          <p:nvPr>
            <p:ph type="dt" sz="half" idx="10"/>
          </p:nvPr>
        </p:nvSpPr>
        <p:spPr/>
        <p:txBody>
          <a:bodyPr/>
          <a:lstStyle>
            <a:lvl1pPr>
              <a:defRPr>
                <a:solidFill>
                  <a:schemeClr val="bg2"/>
                </a:solidFill>
              </a:defRPr>
            </a:lvl1pPr>
          </a:lstStyle>
          <a:p>
            <a:fld id="{BD3946C9-8B4A-4F05-B295-491AA552E182}" type="datetimeFigureOut">
              <a:rPr lang="en-IN" smtClean="0"/>
              <a:t>01-11-2022</a:t>
            </a:fld>
            <a:endParaRPr lang="en-IN"/>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10C33FDD-0667-42A3-8B2F-0797ED3982BC}" type="slidenum">
              <a:rPr lang="en-IN" smtClean="0"/>
              <a:t>‹#›</a:t>
            </a:fld>
            <a:endParaRPr lang="en-IN"/>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IN"/>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a:t>Click to edit Master title style</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31D0FD9-B07C-42CC-9B7B-3FC4DB52FBAA}" type="datetimeFigureOut">
              <a:rPr lang="en-US" smtClean="0"/>
              <a:t>11/1/2022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3946C9-8B4A-4F05-B295-491AA552E182}"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C33FDD-0667-42A3-8B2F-0797ED3982BC}" type="slidenum">
              <a:rPr lang="en-IN" smtClean="0"/>
              <a:t>‹#›</a:t>
            </a:fld>
            <a:endParaRPr lang="en-IN"/>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BD3946C9-8B4A-4F05-B295-491AA552E182}" type="datetimeFigureOut">
              <a:rPr lang="en-IN" smtClean="0"/>
              <a:t>01-11-2022</a:t>
            </a:fld>
            <a:endParaRPr lang="en-IN"/>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10C33FDD-0667-42A3-8B2F-0797ED3982BC}" type="slidenum">
              <a:rPr lang="en-IN" smtClean="0"/>
              <a:t>‹#›</a:t>
            </a:fld>
            <a:endParaRPr lang="en-IN"/>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IN"/>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a:t>Click to edit Master title style</a:t>
            </a: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3946C9-8B4A-4F05-B295-491AA552E182}"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C33FDD-0667-42A3-8B2F-0797ED3982BC}"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3946C9-8B4A-4F05-B295-491AA552E182}" type="datetimeFigureOut">
              <a:rPr lang="en-IN" smtClean="0"/>
              <a:t>01-11-2022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0C33FDD-0667-42A3-8B2F-0797ED3982BC}"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3946C9-8B4A-4F05-B295-491AA552E182}" type="datetimeFigureOut">
              <a:rPr lang="en-IN" smtClean="0"/>
              <a:t>01-11-2022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0C33FDD-0667-42A3-8B2F-0797ED3982BC}" type="slidenum">
              <a:rPr lang="en-IN" smtClean="0"/>
              <a:t>‹#›</a:t>
            </a:fld>
            <a:endParaRPr lang="en-IN"/>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Date Placeholder 1"/>
          <p:cNvSpPr>
            <a:spLocks noGrp="1"/>
          </p:cNvSpPr>
          <p:nvPr>
            <p:ph type="dt" sz="half" idx="10"/>
          </p:nvPr>
        </p:nvSpPr>
        <p:spPr/>
        <p:txBody>
          <a:bodyPr/>
          <a:lstStyle/>
          <a:p>
            <a:fld id="{BD3946C9-8B4A-4F05-B295-491AA552E182}" type="datetimeFigureOut">
              <a:rPr lang="en-IN" smtClean="0"/>
              <a:t>01-11-2022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0C33FDD-0667-42A3-8B2F-0797ED3982BC}" type="slidenum">
              <a:rPr lang="en-IN" smtClean="0"/>
              <a:t>‹#›</a:t>
            </a:fld>
            <a:endParaRPr lang="en-IN"/>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3946C9-8B4A-4F05-B295-491AA552E182}"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10C33FDD-0667-42A3-8B2F-0797ED3982BC}" type="slidenum">
              <a:rPr lang="en-IN" smtClean="0"/>
              <a:t>‹#›</a:t>
            </a:fld>
            <a:endParaRPr lang="en-IN"/>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3946C9-8B4A-4F05-B295-491AA552E182}" type="datetimeFigureOut">
              <a:rPr lang="en-IN" smtClean="0"/>
              <a:t>01-11-2022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C33FDD-0667-42A3-8B2F-0797ED3982BC}" type="slidenum">
              <a:rPr lang="en-IN" smtClean="0"/>
              <a:t>‹#›</a:t>
            </a:fld>
            <a:endParaRPr lang="en-IN"/>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3946C9-8B4A-4F05-B295-491AA552E182}"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C33FDD-0667-42A3-8B2F-0797ED3982BC}" type="slidenum">
              <a:rPr lang="en-IN" smtClean="0"/>
              <a:t>‹#›</a:t>
            </a:fld>
            <a:endParaRPr lang="en-IN"/>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3946C9-8B4A-4F05-B295-491AA552E182}" type="datetimeFigureOut">
              <a:rPr lang="en-IN" smtClean="0"/>
              <a:t>01-11-2022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10C33FDD-0667-42A3-8B2F-0797ED3982BC}" type="slidenum">
              <a:rPr lang="en-IN" smtClean="0"/>
              <a:t>‹#›</a:t>
            </a:fld>
            <a:endParaRPr lang="en-I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5577BFC-0B5F-4697-9778-63BF2939AB67}" type="datetimeFigureOut">
              <a:rPr lang="en-US" smtClean="0"/>
              <a:t>11/1/2022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1.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7.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E117D39-7B32-4736-91E5-32E6E3C6D4AB}" type="datetimeFigureOut">
              <a:rPr lang="en-IN" smtClean="0"/>
              <a:t>01-11-2022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defPPr>
              <a:defRPr lang="en-US"/>
            </a:defPPr>
            <a:lvl1pPr marL="0" algn="l" defTabSz="457200" rtl="0" eaLnBrk="1" latinLnBrk="0" hangingPunct="1">
              <a:defRPr sz="3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7D58C10-78A6-4244-A041-6B289A8EF82E}" type="slidenum">
              <a:rPr lang="en-IN" smtClean="0"/>
              <a:t>‹#›</a:t>
            </a:fld>
            <a:endParaRPr lang="en-IN"/>
          </a:p>
        </p:txBody>
      </p:sp>
    </p:spTree>
    <p:extLst>
      <p:ext uri="{BB962C8B-B14F-4D97-AF65-F5344CB8AC3E}">
        <p14:creationId xmlns:p14="http://schemas.microsoft.com/office/powerpoint/2010/main" val="1991073038"/>
      </p:ext>
    </p:extLst>
  </p:cSld>
  <p:clrMap bg1="dk1" tx1="lt1" bg2="dk2" tx2="lt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E117D39-7B32-4736-91E5-32E6E3C6D4AB}" type="datetimeFigureOut">
              <a:rPr lang="en-IN" smtClean="0"/>
              <a:t>01-11-2022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defPPr>
              <a:defRPr lang="en-US"/>
            </a:defPPr>
            <a:lvl1pPr marL="0" algn="l" defTabSz="457200" rtl="0" eaLnBrk="1" latinLnBrk="0" hangingPunct="1">
              <a:defRPr sz="3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7D58C10-78A6-4244-A041-6B289A8EF82E}" type="slidenum">
              <a:rPr lang="en-IN" smtClean="0"/>
              <a:t>‹#›</a:t>
            </a:fld>
            <a:endParaRPr lang="en-IN"/>
          </a:p>
        </p:txBody>
      </p:sp>
    </p:spTree>
    <p:extLst>
      <p:ext uri="{BB962C8B-B14F-4D97-AF65-F5344CB8AC3E}">
        <p14:creationId xmlns:p14="http://schemas.microsoft.com/office/powerpoint/2010/main" val="199107303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C0E8C5-6EA2-898D-6F80-BB111DA970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9E4717-143B-8387-70CB-AD84B9038E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FA9C4-E669-E69E-2D6D-AA978AC15E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0C18D0-3A9D-486A-82C2-AA5F9FB3327A}" type="datetimeFigureOut">
              <a:rPr lang="en-US" smtClean="0"/>
              <a:t>11/1/2022</a:t>
            </a:fld>
            <a:endParaRPr lang="en-US"/>
          </a:p>
        </p:txBody>
      </p:sp>
      <p:sp>
        <p:nvSpPr>
          <p:cNvPr id="5" name="Footer Placeholder 4">
            <a:extLst>
              <a:ext uri="{FF2B5EF4-FFF2-40B4-BE49-F238E27FC236}">
                <a16:creationId xmlns:a16="http://schemas.microsoft.com/office/drawing/2014/main" id="{ECB49671-0953-B649-517C-B58E444F30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0CB22AF6-F515-23D8-93D0-F477D5712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36D271-674C-47A5-8CF6-922901AB2A08}" type="slidenum">
              <a:rPr lang="en-US" smtClean="0"/>
              <a:t>‹#›</a:t>
            </a:fld>
            <a:endParaRPr lang="en-US"/>
          </a:p>
        </p:txBody>
      </p:sp>
    </p:spTree>
    <p:extLst>
      <p:ext uri="{BB962C8B-B14F-4D97-AF65-F5344CB8AC3E}">
        <p14:creationId xmlns:p14="http://schemas.microsoft.com/office/powerpoint/2010/main" val="5373790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AD549A-3B1E-4E87-A818-59FEAA0B7C44}" type="datetimeFigureOut">
              <a:rPr lang="en-IN" smtClean="0"/>
              <a:t>01-11-2022</a:t>
            </a:fld>
            <a:endParaRPr lang="en-IN"/>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defPPr>
              <a:defRPr lang="en-US"/>
            </a:defPPr>
            <a:lvl1pPr marL="0" algn="ct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144817-49A6-41E2-95D2-238F0364E95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AD549A-3B1E-4E87-A818-59FEAA0B7C44}" type="datetimeFigureOut">
              <a:rPr lang="en-IN" smtClean="0"/>
              <a:t>01-11-2022</a:t>
            </a:fld>
            <a:endParaRPr lang="en-IN"/>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defPPr>
              <a:defRPr lang="en-US"/>
            </a:defPPr>
            <a:lvl1pPr marL="0" algn="ct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144817-49A6-41E2-95D2-238F0364E95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3946C9-8B4A-4F05-B295-491AA552E182}" type="datetimeFigureOut">
              <a:rPr lang="en-IN" smtClean="0"/>
              <a:t>01-11-2022</a:t>
            </a:fld>
            <a:endParaRPr lang="en-IN"/>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defPPr>
              <a:defRPr lang="en-US"/>
            </a:defPPr>
            <a:lvl1pPr marL="0" algn="ct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C33FDD-0667-42A3-8B2F-0797ED3982B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EBD9-D8BB-0661-2E9C-367BB2C7A4B9}"/>
              </a:ext>
            </a:extLst>
          </p:cNvPr>
          <p:cNvSpPr>
            <a:spLocks noGrp="1"/>
          </p:cNvSpPr>
          <p:nvPr>
            <p:ph type="ctrTitle"/>
          </p:nvPr>
        </p:nvSpPr>
        <p:spPr>
          <a:xfrm>
            <a:off x="1524000" y="1411121"/>
            <a:ext cx="9144000" cy="2506362"/>
          </a:xfrm>
        </p:spPr>
        <p:txBody>
          <a:bodyPr/>
          <a:lstStyle/>
          <a:p>
            <a:r>
              <a:rPr lang="en-US" sz="6000" b="1" dirty="0"/>
              <a:t>NLP STUDY ASSIGNMENT</a:t>
            </a:r>
            <a:endParaRPr lang="en-IN" sz="6000" b="1" dirty="0"/>
          </a:p>
        </p:txBody>
      </p:sp>
    </p:spTree>
    <p:extLst>
      <p:ext uri="{BB962C8B-B14F-4D97-AF65-F5344CB8AC3E}">
        <p14:creationId xmlns:p14="http://schemas.microsoft.com/office/powerpoint/2010/main" val="39375089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B1890B-5854-ABE8-6DB3-A96503396445}"/>
              </a:ext>
            </a:extLst>
          </p:cNvPr>
          <p:cNvSpPr>
            <a:spLocks noGrp="1"/>
          </p:cNvSpPr>
          <p:nvPr>
            <p:ph idx="1"/>
          </p:nvPr>
        </p:nvSpPr>
        <p:spPr>
          <a:xfrm>
            <a:off x="0" y="2127182"/>
            <a:ext cx="12192000" cy="4730817"/>
          </a:xfrm>
        </p:spPr>
        <p:txBody>
          <a:bodyPr>
            <a:normAutofit/>
          </a:bodyPr>
          <a:lstStyle/>
          <a:p>
            <a:pPr algn="just"/>
            <a:r>
              <a:rPr lang="en-US" b="1" u="sng"/>
              <a:t>Benefits of Word Embeddings:</a:t>
            </a:r>
          </a:p>
          <a:p>
            <a:pPr marL="0" indent="0" algn="just">
              <a:buNone/>
            </a:pPr>
            <a:r>
              <a:rPr lang="en-US"/>
              <a:t>Faster to train than hand-build models like WordNet (which uses graph embeddings), Almost all modern NLP applications start with an embedding layer, and it stores an approximation of meaning. </a:t>
            </a:r>
          </a:p>
          <a:p>
            <a:pPr algn="just"/>
            <a:r>
              <a:rPr lang="en-US" b="1" u="sng"/>
              <a:t>Drawbacks of Word Embeddings:</a:t>
            </a:r>
          </a:p>
          <a:p>
            <a:pPr marL="0" indent="0" algn="just">
              <a:buNone/>
            </a:pPr>
            <a:r>
              <a:rPr lang="en-US"/>
              <a:t>Memory intensive, Corpus dependent, cannot distinguish between homophones.</a:t>
            </a:r>
          </a:p>
          <a:p>
            <a:pPr algn="just"/>
            <a:r>
              <a:rPr lang="en-IN" b="1" u="sng"/>
              <a:t>Collaborative filtering:</a:t>
            </a:r>
          </a:p>
          <a:p>
            <a:pPr marL="0" indent="0" algn="just">
              <a:buNone/>
            </a:pPr>
            <a:r>
              <a:rPr lang="en-US"/>
              <a:t>Similar products bought by multiple customers are embedded into a low-dimensional space. This low dimensional space will contain similar products close to each other, hence, it is also called as nearest neighborhood algorithm. This technique is used for placing semantically similar items close to each other.</a:t>
            </a:r>
            <a:endParaRPr lang="en-IN"/>
          </a:p>
        </p:txBody>
      </p:sp>
      <p:sp>
        <p:nvSpPr>
          <p:cNvPr id="2" name="TextBox 1">
            <a:extLst>
              <a:ext uri="{FF2B5EF4-FFF2-40B4-BE49-F238E27FC236}">
                <a16:creationId xmlns:a16="http://schemas.microsoft.com/office/drawing/2014/main" id="{7C823C9E-FF1A-3915-0B9D-A9CFFB273EFF}"/>
              </a:ext>
            </a:extLst>
          </p:cNvPr>
          <p:cNvSpPr txBox="1"/>
          <p:nvPr/>
        </p:nvSpPr>
        <p:spPr>
          <a:xfrm>
            <a:off x="1203158" y="1062408"/>
            <a:ext cx="8912994"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a:t>Conclusion</a:t>
            </a:r>
            <a:endParaRPr lang="en-IN" sz="3200" b="1"/>
          </a:p>
        </p:txBody>
      </p:sp>
    </p:spTree>
    <p:extLst>
      <p:ext uri="{BB962C8B-B14F-4D97-AF65-F5344CB8AC3E}">
        <p14:creationId xmlns:p14="http://schemas.microsoft.com/office/powerpoint/2010/main" val="3896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1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6" presetClass="entr" presetSubtype="16" dur="200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6" presetClass="entr" presetSubtype="16" dur="200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6" presetClass="entr" presetSubtype="16" dur="200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circle(in)">
                                      <p:cBhvr>
                                        <p:cTn id="24" dur="2000"/>
                                        <p:tgtEl>
                                          <p:spTgt spid="3">
                                            <p:txEl>
                                              <p:pRg st="2" end="2"/>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6" presetClass="entr" presetSubtype="16" dur="200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circle(in)">
                                      <p:cBhvr>
                                        <p:cTn id="29" dur="2000"/>
                                        <p:tgtEl>
                                          <p:spTgt spid="3">
                                            <p:txEl>
                                              <p:pRg st="3" end="3"/>
                                            </p:txEl>
                                          </p:spTgt>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6" presetClass="entr" presetSubtype="16" dur="200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circle(in)">
                                      <p:cBhvr>
                                        <p:cTn id="34" dur="2000"/>
                                        <p:tgtEl>
                                          <p:spTgt spid="3">
                                            <p:txEl>
                                              <p:pRg st="4" end="4"/>
                                            </p:txEl>
                                          </p:spTgt>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6" presetClass="entr" presetSubtype="16" dur="200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circle(in)">
                                      <p:cBhvr>
                                        <p:cTn id="39"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A03E8-0D49-88D6-3918-925B1D9E89A9}"/>
              </a:ext>
            </a:extLst>
          </p:cNvPr>
          <p:cNvSpPr>
            <a:spLocks noGrp="1"/>
          </p:cNvSpPr>
          <p:nvPr>
            <p:ph type="ctrTitle"/>
          </p:nvPr>
        </p:nvSpPr>
        <p:spPr>
          <a:xfrm>
            <a:off x="1981200" y="2857500"/>
            <a:ext cx="8229600" cy="1143000"/>
          </a:xfrm>
        </p:spPr>
        <p:txBody>
          <a:bodyPr/>
          <a:lstStyle/>
          <a:p>
            <a:r>
              <a:rPr lang="en-US" dirty="0">
                <a:latin typeface="Amasis MT Pro Light" panose="02040304050005020304" pitchFamily="18" charset="0"/>
              </a:rPr>
              <a:t>Transformers</a:t>
            </a:r>
          </a:p>
        </p:txBody>
      </p:sp>
    </p:spTree>
    <p:extLst>
      <p:ext uri="{BB962C8B-B14F-4D97-AF65-F5344CB8AC3E}">
        <p14:creationId xmlns:p14="http://schemas.microsoft.com/office/powerpoint/2010/main" val="3173436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81516-EB8E-CDE3-96B9-E064E19E2A5E}"/>
              </a:ext>
            </a:extLst>
          </p:cNvPr>
          <p:cNvSpPr>
            <a:spLocks noGrp="1"/>
          </p:cNvSpPr>
          <p:nvPr>
            <p:ph type="title"/>
          </p:nvPr>
        </p:nvSpPr>
        <p:spPr>
          <a:xfrm>
            <a:off x="646111" y="452718"/>
            <a:ext cx="5089849" cy="744034"/>
          </a:xfrm>
        </p:spPr>
        <p:txBody>
          <a:bodyPr>
            <a:normAutofit fontScale="90000"/>
          </a:bodyPr>
          <a:lstStyle/>
          <a:p>
            <a:pPr algn="ctr"/>
            <a:r>
              <a:rPr lang="en-US" b="1" dirty="0">
                <a:latin typeface="Amasis MT Pro Light" panose="02040304050005020304" pitchFamily="18" charset="0"/>
              </a:rPr>
              <a:t>Why Transformers?</a:t>
            </a:r>
          </a:p>
        </p:txBody>
      </p:sp>
      <p:sp>
        <p:nvSpPr>
          <p:cNvPr id="3" name="Content Placeholder 2">
            <a:extLst>
              <a:ext uri="{FF2B5EF4-FFF2-40B4-BE49-F238E27FC236}">
                <a16:creationId xmlns:a16="http://schemas.microsoft.com/office/drawing/2014/main" id="{00111F24-F81D-8CCC-8E2D-BFD3FD2E69B2}"/>
              </a:ext>
            </a:extLst>
          </p:cNvPr>
          <p:cNvSpPr>
            <a:spLocks noGrp="1"/>
          </p:cNvSpPr>
          <p:nvPr>
            <p:ph idx="1"/>
          </p:nvPr>
        </p:nvSpPr>
        <p:spPr>
          <a:xfrm>
            <a:off x="646111" y="2052918"/>
            <a:ext cx="5089850" cy="4195481"/>
          </a:xfrm>
        </p:spPr>
        <p:txBody>
          <a:bodyPr>
            <a:normAutofit fontScale="85000" lnSpcReduction="10000"/>
          </a:bodyPr>
          <a:lstStyle/>
          <a:p>
            <a:r>
              <a:rPr lang="en-US" dirty="0">
                <a:latin typeface="Amasis MT Pro" panose="02040504050005020304" pitchFamily="18" charset="0"/>
              </a:rPr>
              <a:t>Previously RNNs and LSTMs were used for NLP-related tasks.</a:t>
            </a:r>
          </a:p>
          <a:p>
            <a:r>
              <a:rPr lang="en-US" dirty="0">
                <a:latin typeface="Amasis MT Pro" panose="02040504050005020304" pitchFamily="18" charset="0"/>
              </a:rPr>
              <a:t>Both took sequential input and were slow to train.</a:t>
            </a:r>
          </a:p>
          <a:p>
            <a:endParaRPr lang="en-US" dirty="0">
              <a:latin typeface="Amasis MT Pro" panose="02040504050005020304" pitchFamily="18" charset="0"/>
            </a:endParaRPr>
          </a:p>
          <a:p>
            <a:r>
              <a:rPr lang="en-US" dirty="0">
                <a:latin typeface="Amasis MT Pro" panose="02040504050005020304" pitchFamily="18" charset="0"/>
              </a:rPr>
              <a:t>Transformer takes all tokens in a sentence at once.</a:t>
            </a:r>
          </a:p>
          <a:p>
            <a:r>
              <a:rPr lang="en-US" dirty="0">
                <a:latin typeface="Amasis MT Pro" panose="02040504050005020304" pitchFamily="18" charset="0"/>
              </a:rPr>
              <a:t>It is an Encoder-Decoder Architecture</a:t>
            </a:r>
          </a:p>
          <a:p>
            <a:endParaRPr lang="en-US" dirty="0">
              <a:latin typeface="Amasis MT Pro" panose="02040504050005020304" pitchFamily="18" charset="0"/>
            </a:endParaRPr>
          </a:p>
          <a:p>
            <a:endParaRPr lang="en-US" dirty="0">
              <a:latin typeface="Amasis MT Pro" panose="02040504050005020304" pitchFamily="18" charset="0"/>
            </a:endParaRPr>
          </a:p>
        </p:txBody>
      </p:sp>
      <p:sp>
        <p:nvSpPr>
          <p:cNvPr id="4" name="Title 1">
            <a:extLst>
              <a:ext uri="{FF2B5EF4-FFF2-40B4-BE49-F238E27FC236}">
                <a16:creationId xmlns:a16="http://schemas.microsoft.com/office/drawing/2014/main" id="{5BEED93D-7C77-30A1-3915-4730BEB2BC88}"/>
              </a:ext>
            </a:extLst>
          </p:cNvPr>
          <p:cNvSpPr txBox="1">
            <a:spLocks/>
          </p:cNvSpPr>
          <p:nvPr/>
        </p:nvSpPr>
        <p:spPr>
          <a:xfrm>
            <a:off x="6456042" y="452718"/>
            <a:ext cx="573595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atin typeface="Amasis MT Pro Light" panose="02040304050005020304" pitchFamily="18" charset="0"/>
              </a:rPr>
              <a:t>Transformer Architecture</a:t>
            </a:r>
            <a:endParaRPr lang="en-US" dirty="0">
              <a:latin typeface="Amasis MT Pro Light" panose="02040304050005020304" pitchFamily="18" charset="0"/>
            </a:endParaRPr>
          </a:p>
        </p:txBody>
      </p:sp>
      <p:pic>
        <p:nvPicPr>
          <p:cNvPr id="5" name="Picture 2" descr="The Transformer Model">
            <a:extLst>
              <a:ext uri="{FF2B5EF4-FFF2-40B4-BE49-F238E27FC236}">
                <a16:creationId xmlns:a16="http://schemas.microsoft.com/office/drawing/2014/main" id="{EDC8BEFC-DD5C-A1D4-979A-E52C7E5284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890383" y="1484784"/>
            <a:ext cx="4867275" cy="461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77635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C509-193A-828F-A146-9F701F840B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4CC6A-D7FB-17A5-5E49-EA39346D84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4B31AD-CF2F-CE80-C735-2B40BF0A6B8B}"/>
              </a:ext>
            </a:extLst>
          </p:cNvPr>
          <p:cNvPicPr>
            <a:picLocks noChangeAspect="1"/>
          </p:cNvPicPr>
          <p:nvPr/>
        </p:nvPicPr>
        <p:blipFill>
          <a:blip r:embed="rId2"/>
          <a:stretch>
            <a:fillRect/>
          </a:stretch>
        </p:blipFill>
        <p:spPr>
          <a:xfrm>
            <a:off x="97850" y="0"/>
            <a:ext cx="11996299" cy="6858000"/>
          </a:xfrm>
          <a:prstGeom prst="rect">
            <a:avLst/>
          </a:prstGeom>
        </p:spPr>
      </p:pic>
    </p:spTree>
    <p:extLst>
      <p:ext uri="{BB962C8B-B14F-4D97-AF65-F5344CB8AC3E}">
        <p14:creationId xmlns:p14="http://schemas.microsoft.com/office/powerpoint/2010/main" val="9393635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3C61-AF49-4D8E-AEC0-1B6151DB875B}"/>
              </a:ext>
            </a:extLst>
          </p:cNvPr>
          <p:cNvSpPr>
            <a:spLocks noGrp="1"/>
          </p:cNvSpPr>
          <p:nvPr>
            <p:ph type="title"/>
          </p:nvPr>
        </p:nvSpPr>
        <p:spPr/>
        <p:txBody>
          <a:bodyPr/>
          <a:lstStyle/>
          <a:p>
            <a:r>
              <a:rPr lang="en-US">
                <a:latin typeface="Amasis MT Pro Light" panose="02040304050005020304" pitchFamily="18" charset="0"/>
              </a:rPr>
              <a:t>Text and Position Embedding</a:t>
            </a:r>
          </a:p>
        </p:txBody>
      </p:sp>
      <p:sp>
        <p:nvSpPr>
          <p:cNvPr id="3" name="Content Placeholder 2">
            <a:extLst>
              <a:ext uri="{FF2B5EF4-FFF2-40B4-BE49-F238E27FC236}">
                <a16:creationId xmlns:a16="http://schemas.microsoft.com/office/drawing/2014/main" id="{BCF0F9FE-8806-5AA1-4DCB-913D8684E7A4}"/>
              </a:ext>
            </a:extLst>
          </p:cNvPr>
          <p:cNvSpPr>
            <a:spLocks noGrp="1"/>
          </p:cNvSpPr>
          <p:nvPr>
            <p:ph idx="1"/>
          </p:nvPr>
        </p:nvSpPr>
        <p:spPr>
          <a:xfrm>
            <a:off x="838199" y="2112884"/>
            <a:ext cx="7136877" cy="1809149"/>
          </a:xfrm>
        </p:spPr>
        <p:txBody>
          <a:bodyPr>
            <a:normAutofit fontScale="85000" lnSpcReduction="10000"/>
          </a:bodyPr>
          <a:lstStyle/>
          <a:p>
            <a:r>
              <a:rPr lang="en-US">
                <a:latin typeface="Amasis MT Pro Light" panose="02040304050005020304" pitchFamily="18" charset="0"/>
              </a:rPr>
              <a:t>Since LSTM and RNN took </a:t>
            </a:r>
            <a:r>
              <a:rPr lang="en-US" b="1">
                <a:latin typeface="Amasis MT Pro Light" panose="02040304050005020304" pitchFamily="18" charset="0"/>
              </a:rPr>
              <a:t>sequential input</a:t>
            </a:r>
            <a:r>
              <a:rPr lang="en-US">
                <a:latin typeface="Amasis MT Pro Light" panose="02040304050005020304" pitchFamily="18" charset="0"/>
              </a:rPr>
              <a:t>, there was no need of positional information.</a:t>
            </a:r>
          </a:p>
          <a:p>
            <a:r>
              <a:rPr lang="en-US">
                <a:latin typeface="Amasis MT Pro Light" panose="02040304050005020304" pitchFamily="18" charset="0"/>
              </a:rPr>
              <a:t>Transformer takes </a:t>
            </a:r>
            <a:r>
              <a:rPr lang="en-US" b="1">
                <a:latin typeface="Amasis MT Pro Light" panose="02040304050005020304" pitchFamily="18" charset="0"/>
              </a:rPr>
              <a:t>entire</a:t>
            </a:r>
            <a:r>
              <a:rPr lang="en-US">
                <a:latin typeface="Amasis MT Pro Light" panose="02040304050005020304" pitchFamily="18" charset="0"/>
              </a:rPr>
              <a:t> sentence as input at once</a:t>
            </a:r>
          </a:p>
        </p:txBody>
      </p:sp>
      <p:pic>
        <p:nvPicPr>
          <p:cNvPr id="8" name="Picture 7">
            <a:extLst>
              <a:ext uri="{FF2B5EF4-FFF2-40B4-BE49-F238E27FC236}">
                <a16:creationId xmlns:a16="http://schemas.microsoft.com/office/drawing/2014/main" id="{B15B1983-56C0-13E5-C063-18C080B8725D}"/>
              </a:ext>
            </a:extLst>
          </p:cNvPr>
          <p:cNvPicPr>
            <a:picLocks noChangeAspect="1"/>
          </p:cNvPicPr>
          <p:nvPr/>
        </p:nvPicPr>
        <p:blipFill>
          <a:blip r:embed="rId2"/>
          <a:stretch>
            <a:fillRect/>
          </a:stretch>
        </p:blipFill>
        <p:spPr>
          <a:xfrm>
            <a:off x="3217750" y="4069021"/>
            <a:ext cx="5109503" cy="2344657"/>
          </a:xfrm>
          <a:prstGeom prst="rect">
            <a:avLst/>
          </a:prstGeom>
        </p:spPr>
      </p:pic>
      <p:pic>
        <p:nvPicPr>
          <p:cNvPr id="4" name="Picture 2" descr="The Transformer Model">
            <a:extLst>
              <a:ext uri="{FF2B5EF4-FFF2-40B4-BE49-F238E27FC236}">
                <a16:creationId xmlns:a16="http://schemas.microsoft.com/office/drawing/2014/main" id="{A7317C2D-F4EA-5785-9884-F34F6B1312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345184" y="0"/>
            <a:ext cx="3846816" cy="3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79541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2581-5535-07CC-87AC-A533F572CF0A}"/>
              </a:ext>
            </a:extLst>
          </p:cNvPr>
          <p:cNvSpPr>
            <a:spLocks noGrp="1"/>
          </p:cNvSpPr>
          <p:nvPr>
            <p:ph type="title"/>
          </p:nvPr>
        </p:nvSpPr>
        <p:spPr/>
        <p:txBody>
          <a:bodyPr/>
          <a:lstStyle/>
          <a:p>
            <a:r>
              <a:rPr lang="en-US">
                <a:latin typeface="Amasis MT Pro Light" panose="02040304050005020304" pitchFamily="18" charset="0"/>
              </a:rPr>
              <a:t>As explained in the Transformer</a:t>
            </a:r>
          </a:p>
        </p:txBody>
      </p:sp>
      <p:sp>
        <p:nvSpPr>
          <p:cNvPr id="3" name="Content Placeholder 2">
            <a:extLst>
              <a:ext uri="{FF2B5EF4-FFF2-40B4-BE49-F238E27FC236}">
                <a16:creationId xmlns:a16="http://schemas.microsoft.com/office/drawing/2014/main" id="{6AE4A9EB-43EE-00E3-AA1A-991DAF1328AF}"/>
              </a:ext>
            </a:extLst>
          </p:cNvPr>
          <p:cNvSpPr>
            <a:spLocks noGrp="1"/>
          </p:cNvSpPr>
          <p:nvPr>
            <p:ph idx="1"/>
          </p:nvPr>
        </p:nvSpPr>
        <p:spPr>
          <a:xfrm>
            <a:off x="6910526" y="4235725"/>
            <a:ext cx="5189469" cy="2188858"/>
          </a:xfrm>
        </p:spPr>
        <p:txBody>
          <a:bodyPr/>
          <a:lstStyle/>
          <a:p>
            <a:pPr marL="0" indent="0">
              <a:buNone/>
            </a:pPr>
            <a:r>
              <a:rPr lang="en-US">
                <a:latin typeface="Amasis MT Pro Light" panose="02040304050005020304" pitchFamily="18" charset="0"/>
              </a:rPr>
              <a:t>Word Embedding and Positional Embedding are simply added for each token.</a:t>
            </a:r>
          </a:p>
        </p:txBody>
      </p:sp>
      <p:pic>
        <p:nvPicPr>
          <p:cNvPr id="5" name="Picture 4">
            <a:extLst>
              <a:ext uri="{FF2B5EF4-FFF2-40B4-BE49-F238E27FC236}">
                <a16:creationId xmlns:a16="http://schemas.microsoft.com/office/drawing/2014/main" id="{B3C7768D-29FA-8D70-27CE-65F4323DA6C4}"/>
              </a:ext>
            </a:extLst>
          </p:cNvPr>
          <p:cNvPicPr>
            <a:picLocks noChangeAspect="1"/>
          </p:cNvPicPr>
          <p:nvPr/>
        </p:nvPicPr>
        <p:blipFill>
          <a:blip r:embed="rId2"/>
          <a:stretch>
            <a:fillRect/>
          </a:stretch>
        </p:blipFill>
        <p:spPr>
          <a:xfrm>
            <a:off x="479579" y="2484296"/>
            <a:ext cx="5736177" cy="3502858"/>
          </a:xfrm>
          <a:prstGeom prst="rect">
            <a:avLst/>
          </a:prstGeom>
        </p:spPr>
      </p:pic>
      <p:pic>
        <p:nvPicPr>
          <p:cNvPr id="7" name="Picture 2" descr="The Transformer Model">
            <a:extLst>
              <a:ext uri="{FF2B5EF4-FFF2-40B4-BE49-F238E27FC236}">
                <a16:creationId xmlns:a16="http://schemas.microsoft.com/office/drawing/2014/main" id="{1B084EBA-B0E3-0E3A-73F9-5890C2A8F2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345184" y="0"/>
            <a:ext cx="3846816" cy="3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4406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EA32-3F26-7A72-0C25-970D2970B5B0}"/>
              </a:ext>
            </a:extLst>
          </p:cNvPr>
          <p:cNvSpPr>
            <a:spLocks noGrp="1"/>
          </p:cNvSpPr>
          <p:nvPr>
            <p:ph type="title"/>
          </p:nvPr>
        </p:nvSpPr>
        <p:spPr>
          <a:xfrm>
            <a:off x="423421" y="309562"/>
            <a:ext cx="8018833" cy="1209777"/>
          </a:xfrm>
        </p:spPr>
        <p:txBody>
          <a:bodyPr>
            <a:normAutofit fontScale="90000"/>
          </a:bodyPr>
          <a:lstStyle/>
          <a:p>
            <a:r>
              <a:rPr lang="en-US">
                <a:latin typeface="Amasis MT Pro Light" panose="02040304050005020304" pitchFamily="18" charset="0"/>
              </a:rPr>
              <a:t>To calculate Positional Embedding..</a:t>
            </a:r>
          </a:p>
        </p:txBody>
      </p:sp>
      <p:sp>
        <p:nvSpPr>
          <p:cNvPr id="3" name="Content Placeholder 2">
            <a:extLst>
              <a:ext uri="{FF2B5EF4-FFF2-40B4-BE49-F238E27FC236}">
                <a16:creationId xmlns:a16="http://schemas.microsoft.com/office/drawing/2014/main" id="{36F3E4DC-F0FB-6BA6-0455-1B7FF2C3E339}"/>
              </a:ext>
            </a:extLst>
          </p:cNvPr>
          <p:cNvSpPr>
            <a:spLocks noGrp="1"/>
          </p:cNvSpPr>
          <p:nvPr>
            <p:ph idx="1"/>
          </p:nvPr>
        </p:nvSpPr>
        <p:spPr>
          <a:xfrm>
            <a:off x="2897679" y="1692941"/>
            <a:ext cx="5789672" cy="1364818"/>
          </a:xfrm>
        </p:spPr>
        <p:txBody>
          <a:bodyPr>
            <a:normAutofit fontScale="70000" lnSpcReduction="20000"/>
          </a:bodyPr>
          <a:lstStyle/>
          <a:p>
            <a:r>
              <a:rPr lang="en-US">
                <a:latin typeface="Amasis MT Pro Light" panose="02040304050005020304" pitchFamily="18" charset="0"/>
              </a:rPr>
              <a:t>Sin and cos functions are used to calculate position embedding for each token.</a:t>
            </a:r>
          </a:p>
          <a:p>
            <a:r>
              <a:rPr lang="en-US">
                <a:latin typeface="Amasis MT Pro Light" panose="02040304050005020304" pitchFamily="18" charset="0"/>
              </a:rPr>
              <a:t>E.g. pos = 0, d = 5</a:t>
            </a:r>
          </a:p>
        </p:txBody>
      </p:sp>
      <p:pic>
        <p:nvPicPr>
          <p:cNvPr id="7" name="Picture 6">
            <a:extLst>
              <a:ext uri="{FF2B5EF4-FFF2-40B4-BE49-F238E27FC236}">
                <a16:creationId xmlns:a16="http://schemas.microsoft.com/office/drawing/2014/main" id="{5099E2AC-2941-03F4-F617-BD81CF97FF51}"/>
              </a:ext>
            </a:extLst>
          </p:cNvPr>
          <p:cNvPicPr>
            <a:picLocks noChangeAspect="1"/>
          </p:cNvPicPr>
          <p:nvPr/>
        </p:nvPicPr>
        <p:blipFill>
          <a:blip r:embed="rId2"/>
          <a:stretch>
            <a:fillRect/>
          </a:stretch>
        </p:blipFill>
        <p:spPr>
          <a:xfrm>
            <a:off x="503346" y="1690688"/>
            <a:ext cx="2229161" cy="2610214"/>
          </a:xfrm>
          <a:prstGeom prst="rect">
            <a:avLst/>
          </a:prstGeom>
        </p:spPr>
      </p:pic>
      <p:pic>
        <p:nvPicPr>
          <p:cNvPr id="9" name="Picture 8">
            <a:extLst>
              <a:ext uri="{FF2B5EF4-FFF2-40B4-BE49-F238E27FC236}">
                <a16:creationId xmlns:a16="http://schemas.microsoft.com/office/drawing/2014/main" id="{2DB0B1E6-EDC7-2343-3FD8-BA1F129F1BA0}"/>
              </a:ext>
            </a:extLst>
          </p:cNvPr>
          <p:cNvPicPr>
            <a:picLocks noChangeAspect="1"/>
          </p:cNvPicPr>
          <p:nvPr/>
        </p:nvPicPr>
        <p:blipFill>
          <a:blip r:embed="rId3"/>
          <a:stretch>
            <a:fillRect/>
          </a:stretch>
        </p:blipFill>
        <p:spPr>
          <a:xfrm>
            <a:off x="290165" y="4919561"/>
            <a:ext cx="4982270" cy="1457528"/>
          </a:xfrm>
          <a:prstGeom prst="rect">
            <a:avLst/>
          </a:prstGeom>
        </p:spPr>
      </p:pic>
      <p:pic>
        <p:nvPicPr>
          <p:cNvPr id="11" name="Picture 10">
            <a:extLst>
              <a:ext uri="{FF2B5EF4-FFF2-40B4-BE49-F238E27FC236}">
                <a16:creationId xmlns:a16="http://schemas.microsoft.com/office/drawing/2014/main" id="{A29A56A5-F080-426F-3069-0F943499E5CE}"/>
              </a:ext>
            </a:extLst>
          </p:cNvPr>
          <p:cNvPicPr>
            <a:picLocks noChangeAspect="1"/>
          </p:cNvPicPr>
          <p:nvPr/>
        </p:nvPicPr>
        <p:blipFill>
          <a:blip r:embed="rId4"/>
          <a:stretch>
            <a:fillRect/>
          </a:stretch>
        </p:blipFill>
        <p:spPr>
          <a:xfrm>
            <a:off x="6184938" y="3367088"/>
            <a:ext cx="4654512" cy="3181350"/>
          </a:xfrm>
          <a:prstGeom prst="rect">
            <a:avLst/>
          </a:prstGeom>
        </p:spPr>
      </p:pic>
      <p:pic>
        <p:nvPicPr>
          <p:cNvPr id="4" name="Picture 2" descr="The Transformer Model">
            <a:extLst>
              <a:ext uri="{FF2B5EF4-FFF2-40B4-BE49-F238E27FC236}">
                <a16:creationId xmlns:a16="http://schemas.microsoft.com/office/drawing/2014/main" id="{B5101F05-8849-E5DE-DDEB-1F5554AADA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345184" y="0"/>
            <a:ext cx="3846816" cy="3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63289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D4124-AAE2-9062-4AFE-98FBBF74855C}"/>
              </a:ext>
            </a:extLst>
          </p:cNvPr>
          <p:cNvPicPr>
            <a:picLocks noChangeAspect="1"/>
          </p:cNvPicPr>
          <p:nvPr/>
        </p:nvPicPr>
        <p:blipFill>
          <a:blip r:embed="rId2"/>
          <a:stretch>
            <a:fillRect/>
          </a:stretch>
        </p:blipFill>
        <p:spPr>
          <a:xfrm>
            <a:off x="1161585" y="0"/>
            <a:ext cx="9868830" cy="6817360"/>
          </a:xfrm>
          <a:prstGeom prst="rect">
            <a:avLst/>
          </a:prstGeom>
        </p:spPr>
      </p:pic>
    </p:spTree>
    <p:extLst>
      <p:ext uri="{BB962C8B-B14F-4D97-AF65-F5344CB8AC3E}">
        <p14:creationId xmlns:p14="http://schemas.microsoft.com/office/powerpoint/2010/main" val="28629693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9F373-52EA-B596-AB3F-133125BFF40E}"/>
              </a:ext>
            </a:extLst>
          </p:cNvPr>
          <p:cNvPicPr>
            <a:picLocks noChangeAspect="1"/>
          </p:cNvPicPr>
          <p:nvPr/>
        </p:nvPicPr>
        <p:blipFill>
          <a:blip r:embed="rId2"/>
          <a:stretch>
            <a:fillRect/>
          </a:stretch>
        </p:blipFill>
        <p:spPr>
          <a:xfrm>
            <a:off x="1419225" y="-59924"/>
            <a:ext cx="10344150" cy="6858000"/>
          </a:xfrm>
          <a:prstGeom prst="rect">
            <a:avLst/>
          </a:prstGeom>
        </p:spPr>
      </p:pic>
    </p:spTree>
    <p:extLst>
      <p:ext uri="{BB962C8B-B14F-4D97-AF65-F5344CB8AC3E}">
        <p14:creationId xmlns:p14="http://schemas.microsoft.com/office/powerpoint/2010/main" val="302668604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338E97-193B-6854-3DD8-F82099FC024D}"/>
              </a:ext>
            </a:extLst>
          </p:cNvPr>
          <p:cNvSpPr>
            <a:spLocks noGrp="1"/>
          </p:cNvSpPr>
          <p:nvPr>
            <p:ph idx="1"/>
          </p:nvPr>
        </p:nvSpPr>
        <p:spPr>
          <a:xfrm>
            <a:off x="3373120" y="513079"/>
            <a:ext cx="5273040" cy="1475761"/>
          </a:xfrm>
        </p:spPr>
        <p:txBody>
          <a:bodyPr>
            <a:normAutofit fontScale="85000" lnSpcReduction="10000"/>
          </a:bodyPr>
          <a:lstStyle/>
          <a:p>
            <a:r>
              <a:rPr lang="en-US" dirty="0">
                <a:latin typeface="Amasis MT Pro Light" panose="02040304050005020304" pitchFamily="18" charset="0"/>
              </a:rPr>
              <a:t>For ODD positions, </a:t>
            </a:r>
            <a:r>
              <a:rPr lang="en-US" b="1" dirty="0">
                <a:latin typeface="Amasis MT Pro Light" panose="02040304050005020304" pitchFamily="18" charset="0"/>
              </a:rPr>
              <a:t>sin</a:t>
            </a:r>
            <a:r>
              <a:rPr lang="en-US" dirty="0">
                <a:latin typeface="Amasis MT Pro Light" panose="02040304050005020304" pitchFamily="18" charset="0"/>
              </a:rPr>
              <a:t> was used</a:t>
            </a:r>
          </a:p>
          <a:p>
            <a:r>
              <a:rPr lang="en-US" dirty="0">
                <a:latin typeface="Amasis MT Pro Light" panose="02040304050005020304" pitchFamily="18" charset="0"/>
              </a:rPr>
              <a:t>For EVEN positions, </a:t>
            </a:r>
            <a:r>
              <a:rPr lang="en-US" b="1" dirty="0">
                <a:latin typeface="Amasis MT Pro Light" panose="02040304050005020304" pitchFamily="18" charset="0"/>
              </a:rPr>
              <a:t>cos</a:t>
            </a:r>
            <a:r>
              <a:rPr lang="en-US" dirty="0">
                <a:latin typeface="Amasis MT Pro Light" panose="02040304050005020304" pitchFamily="18" charset="0"/>
              </a:rPr>
              <a:t> was used</a:t>
            </a:r>
          </a:p>
        </p:txBody>
      </p:sp>
      <p:pic>
        <p:nvPicPr>
          <p:cNvPr id="5" name="Picture 4">
            <a:extLst>
              <a:ext uri="{FF2B5EF4-FFF2-40B4-BE49-F238E27FC236}">
                <a16:creationId xmlns:a16="http://schemas.microsoft.com/office/drawing/2014/main" id="{71E4339A-6A2F-E91B-AC52-6F357DA0DC48}"/>
              </a:ext>
            </a:extLst>
          </p:cNvPr>
          <p:cNvPicPr>
            <a:picLocks noChangeAspect="1"/>
          </p:cNvPicPr>
          <p:nvPr/>
        </p:nvPicPr>
        <p:blipFill>
          <a:blip r:embed="rId2"/>
          <a:stretch>
            <a:fillRect/>
          </a:stretch>
        </p:blipFill>
        <p:spPr>
          <a:xfrm>
            <a:off x="1" y="1798320"/>
            <a:ext cx="5100319" cy="5059680"/>
          </a:xfrm>
          <a:prstGeom prst="rect">
            <a:avLst/>
          </a:prstGeom>
        </p:spPr>
      </p:pic>
      <p:pic>
        <p:nvPicPr>
          <p:cNvPr id="7" name="Picture 6">
            <a:extLst>
              <a:ext uri="{FF2B5EF4-FFF2-40B4-BE49-F238E27FC236}">
                <a16:creationId xmlns:a16="http://schemas.microsoft.com/office/drawing/2014/main" id="{82FD6448-A17A-E533-6E8F-419A3500C72C}"/>
              </a:ext>
            </a:extLst>
          </p:cNvPr>
          <p:cNvPicPr>
            <a:picLocks noChangeAspect="1"/>
          </p:cNvPicPr>
          <p:nvPr/>
        </p:nvPicPr>
        <p:blipFill>
          <a:blip r:embed="rId3"/>
          <a:stretch>
            <a:fillRect/>
          </a:stretch>
        </p:blipFill>
        <p:spPr>
          <a:xfrm>
            <a:off x="6918960" y="1798319"/>
            <a:ext cx="5273040" cy="5059681"/>
          </a:xfrm>
          <a:prstGeom prst="rect">
            <a:avLst/>
          </a:prstGeom>
        </p:spPr>
      </p:pic>
    </p:spTree>
    <p:extLst>
      <p:ext uri="{BB962C8B-B14F-4D97-AF65-F5344CB8AC3E}">
        <p14:creationId xmlns:p14="http://schemas.microsoft.com/office/powerpoint/2010/main" val="27635444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35EA-F4A7-11CB-BF3C-C0CF43B09027}"/>
              </a:ext>
            </a:extLst>
          </p:cNvPr>
          <p:cNvSpPr>
            <a:spLocks noGrp="1"/>
          </p:cNvSpPr>
          <p:nvPr>
            <p:ph type="title"/>
          </p:nvPr>
        </p:nvSpPr>
        <p:spPr/>
        <p:txBody>
          <a:bodyPr/>
          <a:lstStyle/>
          <a:p>
            <a:r>
              <a:rPr lang="en-US" b="1"/>
              <a:t>Word Embeddings:</a:t>
            </a:r>
            <a:endParaRPr lang="en-IN" b="1"/>
          </a:p>
        </p:txBody>
      </p:sp>
      <p:sp>
        <p:nvSpPr>
          <p:cNvPr id="3" name="Content Placeholder 2">
            <a:extLst>
              <a:ext uri="{FF2B5EF4-FFF2-40B4-BE49-F238E27FC236}">
                <a16:creationId xmlns:a16="http://schemas.microsoft.com/office/drawing/2014/main" id="{FA2FB6AD-D17A-74DF-7777-9DFDE5A2AAAE}"/>
              </a:ext>
            </a:extLst>
          </p:cNvPr>
          <p:cNvSpPr>
            <a:spLocks noGrp="1"/>
          </p:cNvSpPr>
          <p:nvPr>
            <p:ph idx="1"/>
          </p:nvPr>
        </p:nvSpPr>
        <p:spPr>
          <a:xfrm>
            <a:off x="838200" y="2213810"/>
            <a:ext cx="10515600" cy="4155657"/>
          </a:xfrm>
        </p:spPr>
        <p:txBody>
          <a:bodyPr>
            <a:normAutofit lnSpcReduction="10000"/>
          </a:bodyPr>
          <a:lstStyle/>
          <a:p>
            <a:pPr algn="just"/>
            <a:r>
              <a:rPr lang="en-US" sz="2800"/>
              <a:t>Word Embedding or Word Vector is a numeric vector input that represents a word in a lower-dimensional space. It allows words with similar meanings to have a similar representation. They can also approximate meaning. </a:t>
            </a:r>
          </a:p>
          <a:p>
            <a:pPr algn="just"/>
            <a:r>
              <a:rPr lang="en-US" sz="2800"/>
              <a:t>A word vector with N values can represent N unique features (Relates words to one another). Their goal is to reduce the dimensionality, predict the words around a word, and capture inter-word semantics. </a:t>
            </a:r>
          </a:p>
          <a:p>
            <a:pPr algn="just"/>
            <a:r>
              <a:rPr lang="en-US" sz="2800"/>
              <a:t>They are used as input to ML Models, representing/visualizing patterns of usage in the corpus. </a:t>
            </a:r>
            <a:endParaRPr lang="en-IN" sz="2800"/>
          </a:p>
        </p:txBody>
      </p:sp>
    </p:spTree>
    <p:extLst>
      <p:ext uri="{BB962C8B-B14F-4D97-AF65-F5344CB8AC3E}">
        <p14:creationId xmlns:p14="http://schemas.microsoft.com/office/powerpoint/2010/main" val="21832996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14" presetClass="entr" presetSubtype="10" dur="50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14" presetClass="entr" presetSubtype="10" dur="50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8" dur="500"/>
                                        <p:tgtEl>
                                          <p:spTgt spid="3">
                                            <p:txEl>
                                              <p:pRg st="1" end="1"/>
                                            </p:txEl>
                                          </p:spTgt>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14" presetClass="entr" presetSubtype="10" dur="50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77AB31-6904-D7E6-0B0B-A6328FF17A2C}"/>
              </a:ext>
            </a:extLst>
          </p:cNvPr>
          <p:cNvPicPr>
            <a:picLocks noChangeAspect="1"/>
          </p:cNvPicPr>
          <p:nvPr/>
        </p:nvPicPr>
        <p:blipFill>
          <a:blip r:embed="rId2"/>
          <a:stretch>
            <a:fillRect/>
          </a:stretch>
        </p:blipFill>
        <p:spPr>
          <a:xfrm>
            <a:off x="1568671" y="2286840"/>
            <a:ext cx="5925377" cy="2581635"/>
          </a:xfrm>
          <a:prstGeom prst="rect">
            <a:avLst/>
          </a:prstGeom>
        </p:spPr>
      </p:pic>
      <p:pic>
        <p:nvPicPr>
          <p:cNvPr id="4" name="Picture 2" descr="The Transformer Model">
            <a:extLst>
              <a:ext uri="{FF2B5EF4-FFF2-40B4-BE49-F238E27FC236}">
                <a16:creationId xmlns:a16="http://schemas.microsoft.com/office/drawing/2014/main" id="{CBC1D33F-48C0-593B-7BCB-DF5BB3E7C4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345184" y="0"/>
            <a:ext cx="3846816" cy="3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78394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ADE1-F871-0976-F3C1-2E381CC5E086}"/>
              </a:ext>
            </a:extLst>
          </p:cNvPr>
          <p:cNvSpPr>
            <a:spLocks noGrp="1"/>
          </p:cNvSpPr>
          <p:nvPr>
            <p:ph type="title"/>
          </p:nvPr>
        </p:nvSpPr>
        <p:spPr/>
        <p:txBody>
          <a:bodyPr/>
          <a:lstStyle/>
          <a:p>
            <a:pPr algn="ctr"/>
            <a:r>
              <a:rPr lang="en-US">
                <a:latin typeface="Amasis MT Pro Light" panose="02040304050005020304" pitchFamily="18" charset="0"/>
              </a:rPr>
              <a:t>What is </a:t>
            </a:r>
            <a:r>
              <a:rPr lang="en-US" b="1">
                <a:latin typeface="Amasis MT Pro Light" panose="02040304050005020304" pitchFamily="18" charset="0"/>
              </a:rPr>
              <a:t>Attention</a:t>
            </a:r>
            <a:r>
              <a:rPr lang="en-US">
                <a:latin typeface="Amasis MT Pro Light" panose="02040304050005020304" pitchFamily="18" charset="0"/>
              </a:rPr>
              <a:t>?</a:t>
            </a:r>
          </a:p>
        </p:txBody>
      </p:sp>
      <p:sp>
        <p:nvSpPr>
          <p:cNvPr id="3" name="Content Placeholder 2">
            <a:extLst>
              <a:ext uri="{FF2B5EF4-FFF2-40B4-BE49-F238E27FC236}">
                <a16:creationId xmlns:a16="http://schemas.microsoft.com/office/drawing/2014/main" id="{74B4F348-2D88-15F1-0D05-DD5B9A1561EC}"/>
              </a:ext>
            </a:extLst>
          </p:cNvPr>
          <p:cNvSpPr>
            <a:spLocks noGrp="1"/>
          </p:cNvSpPr>
          <p:nvPr>
            <p:ph idx="1"/>
          </p:nvPr>
        </p:nvSpPr>
        <p:spPr>
          <a:xfrm>
            <a:off x="838200" y="1825625"/>
            <a:ext cx="7269480" cy="3823335"/>
          </a:xfrm>
        </p:spPr>
        <p:txBody>
          <a:bodyPr/>
          <a:lstStyle/>
          <a:p>
            <a:r>
              <a:rPr lang="en-US">
                <a:latin typeface="Amasis MT Pro Light" panose="02040304050005020304" pitchFamily="18" charset="0"/>
              </a:rPr>
              <a:t>It focuses on the important words in a given input sentence.</a:t>
            </a:r>
          </a:p>
          <a:p>
            <a:endParaRPr lang="en-US">
              <a:latin typeface="Amasis MT Pro Light" panose="02040304050005020304" pitchFamily="18" charset="0"/>
            </a:endParaRPr>
          </a:p>
        </p:txBody>
      </p:sp>
      <p:pic>
        <p:nvPicPr>
          <p:cNvPr id="8" name="Picture 7">
            <a:extLst>
              <a:ext uri="{FF2B5EF4-FFF2-40B4-BE49-F238E27FC236}">
                <a16:creationId xmlns:a16="http://schemas.microsoft.com/office/drawing/2014/main" id="{99E76F26-350B-1372-D5AC-1DBEC429469D}"/>
              </a:ext>
            </a:extLst>
          </p:cNvPr>
          <p:cNvPicPr>
            <a:picLocks noChangeAspect="1"/>
          </p:cNvPicPr>
          <p:nvPr/>
        </p:nvPicPr>
        <p:blipFill>
          <a:blip r:embed="rId2"/>
          <a:stretch>
            <a:fillRect/>
          </a:stretch>
        </p:blipFill>
        <p:spPr>
          <a:xfrm>
            <a:off x="1072040" y="3242033"/>
            <a:ext cx="6801799" cy="876422"/>
          </a:xfrm>
          <a:prstGeom prst="rect">
            <a:avLst/>
          </a:prstGeom>
        </p:spPr>
      </p:pic>
      <p:pic>
        <p:nvPicPr>
          <p:cNvPr id="12" name="Picture 11">
            <a:extLst>
              <a:ext uri="{FF2B5EF4-FFF2-40B4-BE49-F238E27FC236}">
                <a16:creationId xmlns:a16="http://schemas.microsoft.com/office/drawing/2014/main" id="{FB1371ED-907A-834C-E77E-5FA9B83F9225}"/>
              </a:ext>
            </a:extLst>
          </p:cNvPr>
          <p:cNvPicPr>
            <a:picLocks noChangeAspect="1"/>
          </p:cNvPicPr>
          <p:nvPr/>
        </p:nvPicPr>
        <p:blipFill>
          <a:blip r:embed="rId3"/>
          <a:stretch>
            <a:fillRect/>
          </a:stretch>
        </p:blipFill>
        <p:spPr>
          <a:xfrm>
            <a:off x="2032883" y="4533485"/>
            <a:ext cx="7559040" cy="2230949"/>
          </a:xfrm>
          <a:prstGeom prst="rect">
            <a:avLst/>
          </a:prstGeom>
        </p:spPr>
      </p:pic>
      <p:pic>
        <p:nvPicPr>
          <p:cNvPr id="5" name="Picture 2" descr="The Transformer Model">
            <a:extLst>
              <a:ext uri="{FF2B5EF4-FFF2-40B4-BE49-F238E27FC236}">
                <a16:creationId xmlns:a16="http://schemas.microsoft.com/office/drawing/2014/main" id="{B3B08315-FE68-3C33-CF3E-93F3A431C4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45184" y="0"/>
            <a:ext cx="3846816" cy="3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3578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46D9-1494-0123-89E3-FAE94A2DC236}"/>
              </a:ext>
            </a:extLst>
          </p:cNvPr>
          <p:cNvSpPr>
            <a:spLocks noGrp="1"/>
          </p:cNvSpPr>
          <p:nvPr>
            <p:ph type="title"/>
          </p:nvPr>
        </p:nvSpPr>
        <p:spPr>
          <a:xfrm>
            <a:off x="965200" y="287475"/>
            <a:ext cx="8483598" cy="1175566"/>
          </a:xfrm>
        </p:spPr>
        <p:txBody>
          <a:bodyPr/>
          <a:lstStyle/>
          <a:p>
            <a:pPr algn="ctr"/>
            <a:r>
              <a:rPr lang="en-US" b="1">
                <a:latin typeface="Amasis MT Pro Light" panose="02040304050005020304" pitchFamily="18" charset="0"/>
              </a:rPr>
              <a:t>Multi Head Attention</a:t>
            </a:r>
          </a:p>
        </p:txBody>
      </p:sp>
      <p:sp>
        <p:nvSpPr>
          <p:cNvPr id="3" name="Content Placeholder 2">
            <a:extLst>
              <a:ext uri="{FF2B5EF4-FFF2-40B4-BE49-F238E27FC236}">
                <a16:creationId xmlns:a16="http://schemas.microsoft.com/office/drawing/2014/main" id="{8CAE2D02-6B80-CAFB-695B-C201DBE13E91}"/>
              </a:ext>
            </a:extLst>
          </p:cNvPr>
          <p:cNvSpPr>
            <a:spLocks noGrp="1"/>
          </p:cNvSpPr>
          <p:nvPr>
            <p:ph idx="1"/>
          </p:nvPr>
        </p:nvSpPr>
        <p:spPr>
          <a:xfrm>
            <a:off x="6096000" y="3504065"/>
            <a:ext cx="5328920" cy="2672897"/>
          </a:xfrm>
        </p:spPr>
        <p:txBody>
          <a:bodyPr>
            <a:normAutofit lnSpcReduction="10000"/>
          </a:bodyPr>
          <a:lstStyle/>
          <a:p>
            <a:r>
              <a:rPr lang="en-US">
                <a:latin typeface="Amasis MT Pro Light" panose="02040304050005020304" pitchFamily="18" charset="0"/>
              </a:rPr>
              <a:t>Linear Layer : </a:t>
            </a:r>
          </a:p>
          <a:p>
            <a:pPr marL="0" indent="0">
              <a:buNone/>
            </a:pPr>
            <a:r>
              <a:rPr lang="en-US">
                <a:latin typeface="Amasis MT Pro Light" panose="02040304050005020304" pitchFamily="18" charset="0"/>
              </a:rPr>
              <a:t>	Consists of 3 neurons</a:t>
            </a:r>
          </a:p>
          <a:p>
            <a:r>
              <a:rPr lang="en-US">
                <a:latin typeface="Amasis MT Pro Light" panose="02040304050005020304" pitchFamily="18" charset="0"/>
              </a:rPr>
              <a:t>So if input is of the form 7 * 5 then output after linear layer will come 7  * 3 matrix </a:t>
            </a:r>
          </a:p>
          <a:p>
            <a:endParaRPr lang="en-US">
              <a:latin typeface="Amasis MT Pro Light" panose="02040304050005020304" pitchFamily="18" charset="0"/>
            </a:endParaRPr>
          </a:p>
        </p:txBody>
      </p:sp>
      <p:pic>
        <p:nvPicPr>
          <p:cNvPr id="5" name="Picture 4">
            <a:extLst>
              <a:ext uri="{FF2B5EF4-FFF2-40B4-BE49-F238E27FC236}">
                <a16:creationId xmlns:a16="http://schemas.microsoft.com/office/drawing/2014/main" id="{EC669FFF-AE2D-4A50-0F48-ED96110BF64D}"/>
              </a:ext>
            </a:extLst>
          </p:cNvPr>
          <p:cNvPicPr>
            <a:picLocks noChangeAspect="1"/>
          </p:cNvPicPr>
          <p:nvPr/>
        </p:nvPicPr>
        <p:blipFill>
          <a:blip r:embed="rId2"/>
          <a:stretch>
            <a:fillRect/>
          </a:stretch>
        </p:blipFill>
        <p:spPr>
          <a:xfrm>
            <a:off x="0" y="1463040"/>
            <a:ext cx="6024880" cy="5394960"/>
          </a:xfrm>
          <a:prstGeom prst="rect">
            <a:avLst/>
          </a:prstGeom>
        </p:spPr>
      </p:pic>
      <p:pic>
        <p:nvPicPr>
          <p:cNvPr id="4" name="Picture 2" descr="The Transformer Model">
            <a:extLst>
              <a:ext uri="{FF2B5EF4-FFF2-40B4-BE49-F238E27FC236}">
                <a16:creationId xmlns:a16="http://schemas.microsoft.com/office/drawing/2014/main" id="{EA70BD16-1696-10C1-29D2-EE20F6E19E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345184" y="0"/>
            <a:ext cx="3846816" cy="3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60014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CC17AC-07AD-77D3-AAA6-76F45D9FB975}"/>
              </a:ext>
            </a:extLst>
          </p:cNvPr>
          <p:cNvSpPr>
            <a:spLocks noGrp="1"/>
          </p:cNvSpPr>
          <p:nvPr>
            <p:ph idx="1"/>
          </p:nvPr>
        </p:nvSpPr>
        <p:spPr>
          <a:xfrm>
            <a:off x="5238740" y="1561297"/>
            <a:ext cx="4744720" cy="5038273"/>
          </a:xfrm>
        </p:spPr>
        <p:txBody>
          <a:bodyPr>
            <a:normAutofit lnSpcReduction="10000"/>
          </a:bodyPr>
          <a:lstStyle/>
          <a:p>
            <a:r>
              <a:rPr lang="en-US" b="1" err="1">
                <a:latin typeface="Amasis MT Pro Light" panose="02040304050005020304" pitchFamily="18" charset="0"/>
              </a:rPr>
              <a:t>MatMul</a:t>
            </a:r>
            <a:r>
              <a:rPr lang="en-US">
                <a:latin typeface="Amasis MT Pro Light" panose="02040304050005020304" pitchFamily="18" charset="0"/>
              </a:rPr>
              <a:t>:</a:t>
            </a:r>
          </a:p>
          <a:p>
            <a:pPr marL="0" indent="0">
              <a:buNone/>
            </a:pPr>
            <a:r>
              <a:rPr lang="en-US">
                <a:latin typeface="Amasis MT Pro Light" panose="02040304050005020304" pitchFamily="18" charset="0"/>
              </a:rPr>
              <a:t>	M= A * B(Transpose)</a:t>
            </a:r>
          </a:p>
          <a:p>
            <a:pPr marL="0" indent="0">
              <a:buNone/>
            </a:pPr>
            <a:r>
              <a:rPr lang="en-US">
                <a:latin typeface="Amasis MT Pro Light" panose="02040304050005020304" pitchFamily="18" charset="0"/>
              </a:rPr>
              <a:t>	A : 7 * 3</a:t>
            </a:r>
          </a:p>
          <a:p>
            <a:pPr marL="0" indent="0">
              <a:buNone/>
            </a:pPr>
            <a:r>
              <a:rPr lang="en-US">
                <a:latin typeface="Amasis MT Pro Light" panose="02040304050005020304" pitchFamily="18" charset="0"/>
              </a:rPr>
              <a:t>	B(Transpose) : 3 * 7</a:t>
            </a:r>
          </a:p>
          <a:p>
            <a:pPr marL="0" indent="0">
              <a:buNone/>
            </a:pPr>
            <a:endParaRPr lang="en-US">
              <a:latin typeface="Amasis MT Pro Light" panose="02040304050005020304" pitchFamily="18" charset="0"/>
            </a:endParaRPr>
          </a:p>
          <a:p>
            <a:r>
              <a:rPr lang="en-US" b="1">
                <a:latin typeface="Amasis MT Pro Light" panose="02040304050005020304" pitchFamily="18" charset="0"/>
              </a:rPr>
              <a:t>Scale</a:t>
            </a:r>
            <a:r>
              <a:rPr lang="en-US">
                <a:latin typeface="Amasis MT Pro Light" panose="02040304050005020304" pitchFamily="18" charset="0"/>
              </a:rPr>
              <a:t> : M = M / pow(d, 0.5), d: dimention of M</a:t>
            </a:r>
          </a:p>
          <a:p>
            <a:endParaRPr lang="en-US">
              <a:latin typeface="Amasis MT Pro Light" panose="02040304050005020304" pitchFamily="18" charset="0"/>
            </a:endParaRPr>
          </a:p>
          <a:p>
            <a:r>
              <a:rPr lang="en-US" b="1" err="1">
                <a:latin typeface="Amasis MT Pro Light" panose="02040304050005020304" pitchFamily="18" charset="0"/>
              </a:rPr>
              <a:t>Softmax</a:t>
            </a:r>
            <a:r>
              <a:rPr lang="en-US">
                <a:latin typeface="Amasis MT Pro Light" panose="02040304050005020304" pitchFamily="18" charset="0"/>
              </a:rPr>
              <a:t>:</a:t>
            </a:r>
          </a:p>
          <a:p>
            <a:pPr marL="0" indent="0">
              <a:buNone/>
            </a:pPr>
            <a:endParaRPr lang="en-US">
              <a:latin typeface="Amasis MT Pro Light" panose="02040304050005020304" pitchFamily="18" charset="0"/>
            </a:endParaRPr>
          </a:p>
          <a:p>
            <a:pPr marL="0" indent="0">
              <a:buNone/>
            </a:pPr>
            <a:endParaRPr lang="en-US">
              <a:latin typeface="Amasis MT Pro Light" panose="02040304050005020304" pitchFamily="18" charset="0"/>
            </a:endParaRPr>
          </a:p>
        </p:txBody>
      </p:sp>
      <p:sp>
        <p:nvSpPr>
          <p:cNvPr id="4" name="Title 1">
            <a:extLst>
              <a:ext uri="{FF2B5EF4-FFF2-40B4-BE49-F238E27FC236}">
                <a16:creationId xmlns:a16="http://schemas.microsoft.com/office/drawing/2014/main" id="{1EB7AE58-399E-671E-E0DB-031BA40018DC}"/>
              </a:ext>
            </a:extLst>
          </p:cNvPr>
          <p:cNvSpPr txBox="1"/>
          <p:nvPr/>
        </p:nvSpPr>
        <p:spPr>
          <a:xfrm>
            <a:off x="1404279" y="-71120"/>
            <a:ext cx="7754472" cy="1605913"/>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Amasis MT Pro Light" panose="02040304050005020304" pitchFamily="18" charset="0"/>
              </a:rPr>
              <a:t>Multi-Head Attention</a:t>
            </a:r>
          </a:p>
        </p:txBody>
      </p:sp>
      <p:pic>
        <p:nvPicPr>
          <p:cNvPr id="9" name="Picture 8">
            <a:extLst>
              <a:ext uri="{FF2B5EF4-FFF2-40B4-BE49-F238E27FC236}">
                <a16:creationId xmlns:a16="http://schemas.microsoft.com/office/drawing/2014/main" id="{A5215406-C998-5AAB-C1B9-58207609F249}"/>
              </a:ext>
            </a:extLst>
          </p:cNvPr>
          <p:cNvPicPr>
            <a:picLocks noChangeAspect="1"/>
          </p:cNvPicPr>
          <p:nvPr/>
        </p:nvPicPr>
        <p:blipFill>
          <a:blip r:embed="rId2"/>
          <a:stretch>
            <a:fillRect/>
          </a:stretch>
        </p:blipFill>
        <p:spPr>
          <a:xfrm>
            <a:off x="-11180" y="1295628"/>
            <a:ext cx="5168767" cy="4802187"/>
          </a:xfrm>
          <a:prstGeom prst="rect">
            <a:avLst/>
          </a:prstGeom>
        </p:spPr>
      </p:pic>
      <p:pic>
        <p:nvPicPr>
          <p:cNvPr id="7" name="Picture 2" descr="The Transformer Model">
            <a:extLst>
              <a:ext uri="{FF2B5EF4-FFF2-40B4-BE49-F238E27FC236}">
                <a16:creationId xmlns:a16="http://schemas.microsoft.com/office/drawing/2014/main" id="{E3B998EE-9514-DDF9-4475-C0434CFC82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64614" y="0"/>
            <a:ext cx="2127385" cy="20173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255895A-72E7-AFA6-1DFA-6C9AF0A65D29}"/>
              </a:ext>
            </a:extLst>
          </p:cNvPr>
          <p:cNvPicPr>
            <a:picLocks noChangeAspect="1"/>
          </p:cNvPicPr>
          <p:nvPr/>
        </p:nvPicPr>
        <p:blipFill>
          <a:blip r:embed="rId4"/>
          <a:stretch>
            <a:fillRect/>
          </a:stretch>
        </p:blipFill>
        <p:spPr>
          <a:xfrm>
            <a:off x="7300161" y="5439160"/>
            <a:ext cx="2764452" cy="1053715"/>
          </a:xfrm>
          <a:prstGeom prst="rect">
            <a:avLst/>
          </a:prstGeom>
        </p:spPr>
      </p:pic>
    </p:spTree>
    <p:extLst>
      <p:ext uri="{BB962C8B-B14F-4D97-AF65-F5344CB8AC3E}">
        <p14:creationId xmlns:p14="http://schemas.microsoft.com/office/powerpoint/2010/main" val="157288813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CA2855-3609-C958-D782-BF143DF94D7E}"/>
              </a:ext>
            </a:extLst>
          </p:cNvPr>
          <p:cNvSpPr>
            <a:spLocks noGrp="1"/>
          </p:cNvSpPr>
          <p:nvPr>
            <p:ph idx="1"/>
          </p:nvPr>
        </p:nvSpPr>
        <p:spPr>
          <a:xfrm>
            <a:off x="407368" y="1253330"/>
            <a:ext cx="7056784" cy="5344022"/>
          </a:xfrm>
        </p:spPr>
        <p:txBody>
          <a:bodyPr>
            <a:normAutofit fontScale="92500" lnSpcReduction="20000"/>
          </a:bodyPr>
          <a:lstStyle/>
          <a:p>
            <a:r>
              <a:rPr lang="en-US" b="0" i="0" dirty="0">
                <a:effectLst/>
                <a:latin typeface="Amasis MT Pro Light" panose="02040304050005020304" pitchFamily="18" charset="0"/>
              </a:rPr>
              <a:t>This is the simple feed-forward Neural Network that is applied to every attention vector, it’s the main purpose is to transform the attention vectors into a form that is acceptable by the next encoder or decoder layer.</a:t>
            </a:r>
          </a:p>
          <a:p>
            <a:pPr algn="l"/>
            <a:r>
              <a:rPr lang="en-US" b="0" i="0" dirty="0">
                <a:effectLst/>
                <a:latin typeface="Amasis MT Pro Light" panose="02040304050005020304" pitchFamily="18" charset="0"/>
              </a:rPr>
              <a:t>Feed Forward Network accepts attention vectors “one at a time”. And the best thing here is unlike the case of RNN, here each of these attention vectors is </a:t>
            </a:r>
            <a:r>
              <a:rPr lang="en-US" b="0" i="1" dirty="0">
                <a:effectLst/>
                <a:latin typeface="Amasis MT Pro Light" panose="02040304050005020304" pitchFamily="18" charset="0"/>
              </a:rPr>
              <a:t>independent</a:t>
            </a:r>
            <a:r>
              <a:rPr lang="en-US" b="0" i="0" dirty="0">
                <a:effectLst/>
                <a:latin typeface="Amasis MT Pro Light" panose="02040304050005020304" pitchFamily="18" charset="0"/>
              </a:rPr>
              <a:t> of each other. So, </a:t>
            </a:r>
            <a:r>
              <a:rPr lang="en-US" b="1" i="0" dirty="0">
                <a:effectLst/>
                <a:latin typeface="Amasis MT Pro Light" panose="02040304050005020304" pitchFamily="18" charset="0"/>
              </a:rPr>
              <a:t>parallelization</a:t>
            </a:r>
            <a:r>
              <a:rPr lang="en-US" b="0" i="0" dirty="0">
                <a:effectLst/>
                <a:latin typeface="Amasis MT Pro Light" panose="02040304050005020304" pitchFamily="18" charset="0"/>
              </a:rPr>
              <a:t> can be applied here, </a:t>
            </a:r>
            <a:r>
              <a:rPr lang="en-US" b="0" i="1" dirty="0">
                <a:effectLst/>
                <a:latin typeface="Amasis MT Pro Light" panose="02040304050005020304" pitchFamily="18" charset="0"/>
              </a:rPr>
              <a:t>and that makes all the difference</a:t>
            </a:r>
            <a:r>
              <a:rPr lang="en-US" b="0" i="0" dirty="0">
                <a:effectLst/>
                <a:latin typeface="Amasis MT Pro Light" panose="02040304050005020304" pitchFamily="18" charset="0"/>
              </a:rPr>
              <a:t>.</a:t>
            </a:r>
            <a:br>
              <a:rPr lang="en-US" dirty="0">
                <a:effectLst/>
                <a:latin typeface="Amasis MT Pro Light" panose="02040304050005020304" pitchFamily="18" charset="0"/>
              </a:rPr>
            </a:br>
            <a:endParaRPr lang="en-US" dirty="0">
              <a:latin typeface="Amasis MT Pro Light" panose="02040304050005020304" pitchFamily="18" charset="0"/>
            </a:endParaRPr>
          </a:p>
        </p:txBody>
      </p:sp>
      <p:pic>
        <p:nvPicPr>
          <p:cNvPr id="5" name="Picture 4">
            <a:extLst>
              <a:ext uri="{FF2B5EF4-FFF2-40B4-BE49-F238E27FC236}">
                <a16:creationId xmlns:a16="http://schemas.microsoft.com/office/drawing/2014/main" id="{6F698DD0-46C4-7A12-392D-81A6BF20977F}"/>
              </a:ext>
            </a:extLst>
          </p:cNvPr>
          <p:cNvPicPr>
            <a:picLocks noChangeAspect="1"/>
          </p:cNvPicPr>
          <p:nvPr/>
        </p:nvPicPr>
        <p:blipFill>
          <a:blip r:embed="rId2"/>
          <a:stretch>
            <a:fillRect/>
          </a:stretch>
        </p:blipFill>
        <p:spPr>
          <a:xfrm>
            <a:off x="7057333" y="3068960"/>
            <a:ext cx="4727299" cy="3429000"/>
          </a:xfrm>
          <a:prstGeom prst="rect">
            <a:avLst/>
          </a:prstGeom>
        </p:spPr>
      </p:pic>
    </p:spTree>
    <p:extLst>
      <p:ext uri="{BB962C8B-B14F-4D97-AF65-F5344CB8AC3E}">
        <p14:creationId xmlns:p14="http://schemas.microsoft.com/office/powerpoint/2010/main" val="301625930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7700FF-A9C4-B789-6054-B36F131C5CB3}"/>
              </a:ext>
            </a:extLst>
          </p:cNvPr>
          <p:cNvSpPr>
            <a:spLocks noGrp="1"/>
          </p:cNvSpPr>
          <p:nvPr>
            <p:ph idx="1"/>
          </p:nvPr>
        </p:nvSpPr>
        <p:spPr>
          <a:xfrm>
            <a:off x="634926" y="1196752"/>
            <a:ext cx="5439762" cy="4351338"/>
          </a:xfrm>
        </p:spPr>
        <p:txBody>
          <a:bodyPr/>
          <a:lstStyle/>
          <a:p>
            <a:r>
              <a:rPr lang="en-US" dirty="0">
                <a:latin typeface="Amasis MT Pro Light" panose="02040304050005020304" pitchFamily="18" charset="0"/>
              </a:rPr>
              <a:t>In case of English to French </a:t>
            </a:r>
            <a:r>
              <a:rPr lang="en-US" dirty="0" err="1">
                <a:latin typeface="Amasis MT Pro Light" panose="02040304050005020304" pitchFamily="18" charset="0"/>
              </a:rPr>
              <a:t>transalation</a:t>
            </a:r>
            <a:endParaRPr lang="en-US" dirty="0">
              <a:latin typeface="Amasis MT Pro Light" panose="02040304050005020304" pitchFamily="18" charset="0"/>
            </a:endParaRPr>
          </a:p>
          <a:p>
            <a:r>
              <a:rPr lang="en-US" dirty="0">
                <a:latin typeface="Amasis MT Pro Light" panose="02040304050005020304" pitchFamily="18" charset="0"/>
              </a:rPr>
              <a:t>English sentence will go through encoder block.</a:t>
            </a:r>
          </a:p>
          <a:p>
            <a:r>
              <a:rPr lang="en-US" dirty="0">
                <a:latin typeface="Amasis MT Pro Light" panose="02040304050005020304" pitchFamily="18" charset="0"/>
              </a:rPr>
              <a:t>Corresponding French sentence will go through decoder block so that model can learn.</a:t>
            </a:r>
          </a:p>
        </p:txBody>
      </p:sp>
      <p:pic>
        <p:nvPicPr>
          <p:cNvPr id="7" name="Picture 6">
            <a:extLst>
              <a:ext uri="{FF2B5EF4-FFF2-40B4-BE49-F238E27FC236}">
                <a16:creationId xmlns:a16="http://schemas.microsoft.com/office/drawing/2014/main" id="{A05B725F-BD06-BD75-134E-0F91B8B38D1A}"/>
              </a:ext>
            </a:extLst>
          </p:cNvPr>
          <p:cNvPicPr>
            <a:picLocks noChangeAspect="1"/>
          </p:cNvPicPr>
          <p:nvPr/>
        </p:nvPicPr>
        <p:blipFill>
          <a:blip r:embed="rId2"/>
          <a:stretch>
            <a:fillRect/>
          </a:stretch>
        </p:blipFill>
        <p:spPr>
          <a:xfrm rot="16200000">
            <a:off x="5166130" y="1755861"/>
            <a:ext cx="5551376" cy="2827537"/>
          </a:xfrm>
          <a:prstGeom prst="rect">
            <a:avLst/>
          </a:prstGeom>
        </p:spPr>
      </p:pic>
    </p:spTree>
    <p:extLst>
      <p:ext uri="{BB962C8B-B14F-4D97-AF65-F5344CB8AC3E}">
        <p14:creationId xmlns:p14="http://schemas.microsoft.com/office/powerpoint/2010/main" val="250541711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579C-081E-EE9E-9107-9A33AAAC7F57}"/>
              </a:ext>
            </a:extLst>
          </p:cNvPr>
          <p:cNvSpPr>
            <a:spLocks noGrp="1"/>
          </p:cNvSpPr>
          <p:nvPr>
            <p:ph type="title"/>
          </p:nvPr>
        </p:nvSpPr>
        <p:spPr>
          <a:xfrm>
            <a:off x="2809609" y="4004218"/>
            <a:ext cx="1142631" cy="303622"/>
          </a:xfrm>
          <a:solidFill>
            <a:schemeClr val="accent1">
              <a:lumMod val="75000"/>
            </a:schemeClr>
          </a:solidFill>
        </p:spPr>
        <p:txBody>
          <a:bodyPr>
            <a:normAutofit fontScale="90000"/>
          </a:bodyPr>
          <a:lstStyle/>
          <a:p>
            <a:pPr algn="ctr"/>
            <a:r>
              <a:rPr lang="en-US" sz="2000">
                <a:solidFill>
                  <a:schemeClr val="bg1"/>
                </a:solidFill>
                <a:latin typeface="Amasis MT Pro Light" panose="02040304050005020304" pitchFamily="18" charset="0"/>
              </a:rPr>
              <a:t>Masking</a:t>
            </a:r>
          </a:p>
        </p:txBody>
      </p:sp>
      <p:sp>
        <p:nvSpPr>
          <p:cNvPr id="3" name="Content Placeholder 2">
            <a:extLst>
              <a:ext uri="{FF2B5EF4-FFF2-40B4-BE49-F238E27FC236}">
                <a16:creationId xmlns:a16="http://schemas.microsoft.com/office/drawing/2014/main" id="{C8CC17AC-07AD-77D3-AAA6-76F45D9FB975}"/>
              </a:ext>
            </a:extLst>
          </p:cNvPr>
          <p:cNvSpPr>
            <a:spLocks noGrp="1"/>
          </p:cNvSpPr>
          <p:nvPr>
            <p:ph idx="1"/>
          </p:nvPr>
        </p:nvSpPr>
        <p:spPr>
          <a:xfrm>
            <a:off x="6227183" y="1596841"/>
            <a:ext cx="4744720" cy="5038273"/>
          </a:xfrm>
        </p:spPr>
        <p:txBody>
          <a:bodyPr/>
          <a:lstStyle/>
          <a:p>
            <a:r>
              <a:rPr lang="en-US" b="1" err="1">
                <a:latin typeface="Amasis MT Pro Light" panose="02040304050005020304" pitchFamily="18" charset="0"/>
              </a:rPr>
              <a:t>MatMul</a:t>
            </a:r>
            <a:r>
              <a:rPr lang="en-US">
                <a:latin typeface="Amasis MT Pro Light" panose="02040304050005020304" pitchFamily="18" charset="0"/>
              </a:rPr>
              <a:t>:</a:t>
            </a:r>
          </a:p>
          <a:p>
            <a:pPr marL="0" indent="0">
              <a:buNone/>
            </a:pPr>
            <a:r>
              <a:rPr lang="en-US">
                <a:latin typeface="Amasis MT Pro Light" panose="02040304050005020304" pitchFamily="18" charset="0"/>
              </a:rPr>
              <a:t>	M= A * B(Transpose)</a:t>
            </a:r>
          </a:p>
          <a:p>
            <a:pPr marL="0" indent="0">
              <a:buNone/>
            </a:pPr>
            <a:r>
              <a:rPr lang="en-US">
                <a:latin typeface="Amasis MT Pro Light" panose="02040304050005020304" pitchFamily="18" charset="0"/>
              </a:rPr>
              <a:t>	A : 7 * 3</a:t>
            </a:r>
          </a:p>
          <a:p>
            <a:pPr marL="0" indent="0">
              <a:buNone/>
            </a:pPr>
            <a:r>
              <a:rPr lang="en-US">
                <a:latin typeface="Amasis MT Pro Light" panose="02040304050005020304" pitchFamily="18" charset="0"/>
              </a:rPr>
              <a:t>	B(Transpose) : 3 * 7</a:t>
            </a:r>
          </a:p>
          <a:p>
            <a:pPr marL="0" indent="0">
              <a:buNone/>
            </a:pPr>
            <a:endParaRPr lang="en-US">
              <a:latin typeface="Amasis MT Pro Light" panose="02040304050005020304" pitchFamily="18" charset="0"/>
            </a:endParaRPr>
          </a:p>
          <a:p>
            <a:r>
              <a:rPr lang="en-US" b="1">
                <a:latin typeface="Amasis MT Pro Light" panose="02040304050005020304" pitchFamily="18" charset="0"/>
              </a:rPr>
              <a:t>Scale</a:t>
            </a:r>
            <a:r>
              <a:rPr lang="en-US">
                <a:latin typeface="Amasis MT Pro Light" panose="02040304050005020304" pitchFamily="18" charset="0"/>
              </a:rPr>
              <a:t> : M = M / pow(d, 0.5), d: dimention of M</a:t>
            </a:r>
          </a:p>
          <a:p>
            <a:pPr marL="0" indent="0">
              <a:buNone/>
            </a:pPr>
            <a:endParaRPr lang="en-US">
              <a:latin typeface="Amasis MT Pro Light" panose="02040304050005020304" pitchFamily="18" charset="0"/>
            </a:endParaRPr>
          </a:p>
        </p:txBody>
      </p:sp>
      <p:sp>
        <p:nvSpPr>
          <p:cNvPr id="4" name="Title 1">
            <a:extLst>
              <a:ext uri="{FF2B5EF4-FFF2-40B4-BE49-F238E27FC236}">
                <a16:creationId xmlns:a16="http://schemas.microsoft.com/office/drawing/2014/main" id="{1EB7AE58-399E-671E-E0DB-031BA40018DC}"/>
              </a:ext>
            </a:extLst>
          </p:cNvPr>
          <p:cNvSpPr txBox="1"/>
          <p:nvPr/>
        </p:nvSpPr>
        <p:spPr>
          <a:xfrm>
            <a:off x="2218764" y="-281533"/>
            <a:ext cx="7754472" cy="2083435"/>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masis MT Pro Light" panose="02040304050005020304" pitchFamily="18" charset="0"/>
              </a:rPr>
              <a:t>Masked Multi Self Attention</a:t>
            </a:r>
          </a:p>
        </p:txBody>
      </p:sp>
      <p:pic>
        <p:nvPicPr>
          <p:cNvPr id="9" name="Picture 8">
            <a:extLst>
              <a:ext uri="{FF2B5EF4-FFF2-40B4-BE49-F238E27FC236}">
                <a16:creationId xmlns:a16="http://schemas.microsoft.com/office/drawing/2014/main" id="{A5215406-C998-5AAB-C1B9-58207609F249}"/>
              </a:ext>
            </a:extLst>
          </p:cNvPr>
          <p:cNvPicPr>
            <a:picLocks noChangeAspect="1"/>
          </p:cNvPicPr>
          <p:nvPr/>
        </p:nvPicPr>
        <p:blipFill>
          <a:blip r:embed="rId2"/>
          <a:stretch>
            <a:fillRect/>
          </a:stretch>
        </p:blipFill>
        <p:spPr>
          <a:xfrm>
            <a:off x="-11180" y="1295628"/>
            <a:ext cx="5168767" cy="4802187"/>
          </a:xfrm>
          <a:prstGeom prst="rect">
            <a:avLst/>
          </a:prstGeom>
        </p:spPr>
      </p:pic>
      <p:sp>
        <p:nvSpPr>
          <p:cNvPr id="12" name="Title 1">
            <a:extLst>
              <a:ext uri="{FF2B5EF4-FFF2-40B4-BE49-F238E27FC236}">
                <a16:creationId xmlns:a16="http://schemas.microsoft.com/office/drawing/2014/main" id="{119499FE-8DC6-AB21-2ECD-C07EF7A34453}"/>
              </a:ext>
            </a:extLst>
          </p:cNvPr>
          <p:cNvSpPr txBox="1"/>
          <p:nvPr/>
        </p:nvSpPr>
        <p:spPr>
          <a:xfrm>
            <a:off x="929640" y="4004218"/>
            <a:ext cx="1407160" cy="223520"/>
          </a:xfrm>
          <a:prstGeom prst="rect">
            <a:avLst/>
          </a:prstGeom>
          <a:solidFill>
            <a:schemeClr val="bg1"/>
          </a:solidFill>
        </p:spPr>
        <p:txBody>
          <a:bodyPr vert="horz" lIns="91440" tIns="45720" rIns="91440" bIns="45720" rtlCol="0" anchor="ctr">
            <a:normAutofit fontScale="25000" lnSpcReduction="20000"/>
          </a:bodyPr>
          <a:lstStyle>
            <a:defPPr>
              <a:defRPr lang="en-US"/>
            </a:defPPr>
            <a:lvl1pPr marL="0" algn="l" defTabSz="914400" rtl="0" eaLnBrk="1" latinLnBrk="0" hangingPunct="1">
              <a:lnSpc>
                <a:spcPct val="90000"/>
              </a:lnSpc>
              <a:spcBef>
                <a:spcPct val="0"/>
              </a:spcBef>
              <a:buNone/>
              <a:defRPr sz="4400" kern="1200">
                <a:solidFill>
                  <a:schemeClr val="bg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4" name="Straight Arrow Connector 13">
            <a:extLst>
              <a:ext uri="{FF2B5EF4-FFF2-40B4-BE49-F238E27FC236}">
                <a16:creationId xmlns:a16="http://schemas.microsoft.com/office/drawing/2014/main" id="{ADEBAA60-6CDC-99F1-B6A1-D8E0CC45BE02}"/>
              </a:ext>
            </a:extLst>
          </p:cNvPr>
          <p:cNvCxnSpPr/>
          <p:nvPr/>
        </p:nvCxnSpPr>
        <p:spPr>
          <a:xfrm flipV="1">
            <a:off x="2336800" y="4145280"/>
            <a:ext cx="472809" cy="233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361105F-BEF5-A9B3-12DA-0D39E124A207}"/>
              </a:ext>
            </a:extLst>
          </p:cNvPr>
          <p:cNvCxnSpPr/>
          <p:nvPr/>
        </p:nvCxnSpPr>
        <p:spPr>
          <a:xfrm flipH="1" flipV="1">
            <a:off x="2336800" y="3840480"/>
            <a:ext cx="472809" cy="3036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126577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B8A3-E339-6E9A-2F0B-A3C09F9AD89A}"/>
              </a:ext>
            </a:extLst>
          </p:cNvPr>
          <p:cNvSpPr>
            <a:spLocks noGrp="1"/>
          </p:cNvSpPr>
          <p:nvPr>
            <p:ph type="title"/>
          </p:nvPr>
        </p:nvSpPr>
        <p:spPr/>
        <p:txBody>
          <a:bodyPr/>
          <a:lstStyle/>
          <a:p>
            <a:pPr algn="ctr"/>
            <a:r>
              <a:rPr lang="en-US" b="1">
                <a:latin typeface="Amasis MT Pro Light" panose="02040304050005020304" pitchFamily="18" charset="0"/>
              </a:rPr>
              <a:t>Masking</a:t>
            </a:r>
          </a:p>
        </p:txBody>
      </p:sp>
      <p:sp>
        <p:nvSpPr>
          <p:cNvPr id="3" name="Content Placeholder 2">
            <a:extLst>
              <a:ext uri="{FF2B5EF4-FFF2-40B4-BE49-F238E27FC236}">
                <a16:creationId xmlns:a16="http://schemas.microsoft.com/office/drawing/2014/main" id="{29058495-8E6A-0233-DAFC-9597DDE4C5D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9F16577-1FA6-BB22-3E8C-F2A1A93E4455}"/>
              </a:ext>
            </a:extLst>
          </p:cNvPr>
          <p:cNvPicPr>
            <a:picLocks noChangeAspect="1"/>
          </p:cNvPicPr>
          <p:nvPr/>
        </p:nvPicPr>
        <p:blipFill>
          <a:blip r:embed="rId2"/>
          <a:stretch>
            <a:fillRect/>
          </a:stretch>
        </p:blipFill>
        <p:spPr>
          <a:xfrm>
            <a:off x="101600" y="1690688"/>
            <a:ext cx="11872515" cy="4749006"/>
          </a:xfrm>
          <a:prstGeom prst="rect">
            <a:avLst/>
          </a:prstGeom>
        </p:spPr>
      </p:pic>
    </p:spTree>
    <p:extLst>
      <p:ext uri="{BB962C8B-B14F-4D97-AF65-F5344CB8AC3E}">
        <p14:creationId xmlns:p14="http://schemas.microsoft.com/office/powerpoint/2010/main" val="344402962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8046-5522-32E2-52D1-1E4A99ECF9D4}"/>
              </a:ext>
            </a:extLst>
          </p:cNvPr>
          <p:cNvSpPr>
            <a:spLocks noGrp="1"/>
          </p:cNvSpPr>
          <p:nvPr>
            <p:ph type="title"/>
          </p:nvPr>
        </p:nvSpPr>
        <p:spPr/>
        <p:txBody>
          <a:bodyPr/>
          <a:lstStyle/>
          <a:p>
            <a:pPr algn="ctr"/>
            <a:r>
              <a:rPr lang="en-US" b="1">
                <a:latin typeface="Amasis MT Pro Light" panose="02040304050005020304" pitchFamily="18" charset="0"/>
              </a:rPr>
              <a:t>After Softmax..</a:t>
            </a:r>
          </a:p>
        </p:txBody>
      </p:sp>
      <p:pic>
        <p:nvPicPr>
          <p:cNvPr id="5" name="Content Placeholder 4">
            <a:extLst>
              <a:ext uri="{FF2B5EF4-FFF2-40B4-BE49-F238E27FC236}">
                <a16:creationId xmlns:a16="http://schemas.microsoft.com/office/drawing/2014/main" id="{4A940E22-33A5-8931-47D0-71430FEE4FD6}"/>
              </a:ext>
            </a:extLst>
          </p:cNvPr>
          <p:cNvPicPr>
            <a:picLocks noGrp="1" noChangeAspect="1"/>
          </p:cNvPicPr>
          <p:nvPr>
            <p:ph idx="1"/>
          </p:nvPr>
        </p:nvPicPr>
        <p:blipFill>
          <a:blip r:embed="rId2"/>
          <a:stretch>
            <a:fillRect/>
          </a:stretch>
        </p:blipFill>
        <p:spPr>
          <a:xfrm>
            <a:off x="1342952" y="2018665"/>
            <a:ext cx="5787535" cy="4351338"/>
          </a:xfrm>
        </p:spPr>
      </p:pic>
      <p:pic>
        <p:nvPicPr>
          <p:cNvPr id="6" name="Picture 5">
            <a:extLst>
              <a:ext uri="{FF2B5EF4-FFF2-40B4-BE49-F238E27FC236}">
                <a16:creationId xmlns:a16="http://schemas.microsoft.com/office/drawing/2014/main" id="{F78E07B5-2770-99DC-093C-E2EAA1C29CCF}"/>
              </a:ext>
            </a:extLst>
          </p:cNvPr>
          <p:cNvPicPr>
            <a:picLocks noChangeAspect="1"/>
          </p:cNvPicPr>
          <p:nvPr/>
        </p:nvPicPr>
        <p:blipFill>
          <a:blip r:embed="rId3"/>
          <a:stretch>
            <a:fillRect/>
          </a:stretch>
        </p:blipFill>
        <p:spPr>
          <a:xfrm>
            <a:off x="8084596" y="5167312"/>
            <a:ext cx="2764452" cy="1053715"/>
          </a:xfrm>
          <a:prstGeom prst="rect">
            <a:avLst/>
          </a:prstGeom>
        </p:spPr>
      </p:pic>
      <p:pic>
        <p:nvPicPr>
          <p:cNvPr id="7" name="Picture 6">
            <a:extLst>
              <a:ext uri="{FF2B5EF4-FFF2-40B4-BE49-F238E27FC236}">
                <a16:creationId xmlns:a16="http://schemas.microsoft.com/office/drawing/2014/main" id="{6D18822F-4FAC-3D5B-9BF3-0C0DF335D1F0}"/>
              </a:ext>
            </a:extLst>
          </p:cNvPr>
          <p:cNvPicPr>
            <a:picLocks noChangeAspect="1"/>
          </p:cNvPicPr>
          <p:nvPr/>
        </p:nvPicPr>
        <p:blipFill>
          <a:blip r:embed="rId4"/>
          <a:stretch>
            <a:fillRect/>
          </a:stretch>
        </p:blipFill>
        <p:spPr>
          <a:xfrm>
            <a:off x="7810276" y="1690688"/>
            <a:ext cx="3335809" cy="2987040"/>
          </a:xfrm>
          <a:prstGeom prst="rect">
            <a:avLst/>
          </a:prstGeom>
        </p:spPr>
      </p:pic>
    </p:spTree>
    <p:extLst>
      <p:ext uri="{BB962C8B-B14F-4D97-AF65-F5344CB8AC3E}">
        <p14:creationId xmlns:p14="http://schemas.microsoft.com/office/powerpoint/2010/main" val="3617006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9A292-76D0-D4E8-B8C7-B777EE682318}"/>
              </a:ext>
            </a:extLst>
          </p:cNvPr>
          <p:cNvSpPr>
            <a:spLocks noGrp="1"/>
          </p:cNvSpPr>
          <p:nvPr>
            <p:ph idx="1"/>
          </p:nvPr>
        </p:nvSpPr>
        <p:spPr>
          <a:xfrm>
            <a:off x="695400" y="1340768"/>
            <a:ext cx="5481715" cy="4351338"/>
          </a:xfrm>
        </p:spPr>
        <p:txBody>
          <a:bodyPr>
            <a:normAutofit lnSpcReduction="10000"/>
          </a:bodyPr>
          <a:lstStyle/>
          <a:p>
            <a:r>
              <a:rPr lang="en-US" dirty="0">
                <a:latin typeface="Amasis MT Pro Light" panose="02040304050005020304" pitchFamily="18" charset="0"/>
              </a:rPr>
              <a:t>So French words attention vectors are passed to Multi Head Attention</a:t>
            </a:r>
          </a:p>
          <a:p>
            <a:r>
              <a:rPr lang="en-US" dirty="0">
                <a:latin typeface="Amasis MT Pro Light" panose="02040304050005020304" pitchFamily="18" charset="0"/>
              </a:rPr>
              <a:t>This Multi Head Attention has inputs from English words attention vectors as inputs</a:t>
            </a:r>
          </a:p>
          <a:p>
            <a:r>
              <a:rPr lang="en-US" dirty="0">
                <a:latin typeface="Amasis MT Pro Light" panose="02040304050005020304" pitchFamily="18" charset="0"/>
              </a:rPr>
              <a:t>This is where the mapping happens between English and French sentences.</a:t>
            </a:r>
          </a:p>
        </p:txBody>
      </p:sp>
      <p:pic>
        <p:nvPicPr>
          <p:cNvPr id="4" name="Picture 3">
            <a:extLst>
              <a:ext uri="{FF2B5EF4-FFF2-40B4-BE49-F238E27FC236}">
                <a16:creationId xmlns:a16="http://schemas.microsoft.com/office/drawing/2014/main" id="{EB90E67D-4774-BAC1-376D-48A6D0D0014C}"/>
              </a:ext>
            </a:extLst>
          </p:cNvPr>
          <p:cNvPicPr>
            <a:picLocks noChangeAspect="1"/>
          </p:cNvPicPr>
          <p:nvPr/>
        </p:nvPicPr>
        <p:blipFill>
          <a:blip r:embed="rId2"/>
          <a:stretch>
            <a:fillRect/>
          </a:stretch>
        </p:blipFill>
        <p:spPr>
          <a:xfrm rot="16200000">
            <a:off x="5159896" y="1802470"/>
            <a:ext cx="6386813" cy="3253059"/>
          </a:xfrm>
          <a:prstGeom prst="rect">
            <a:avLst/>
          </a:prstGeom>
        </p:spPr>
      </p:pic>
    </p:spTree>
    <p:extLst>
      <p:ext uri="{BB962C8B-B14F-4D97-AF65-F5344CB8AC3E}">
        <p14:creationId xmlns:p14="http://schemas.microsoft.com/office/powerpoint/2010/main" val="323124934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8D1F-4AD8-0C2B-C30B-1F202DB25765}"/>
              </a:ext>
            </a:extLst>
          </p:cNvPr>
          <p:cNvSpPr>
            <a:spLocks noGrp="1"/>
          </p:cNvSpPr>
          <p:nvPr>
            <p:ph type="title"/>
          </p:nvPr>
        </p:nvSpPr>
        <p:spPr/>
        <p:txBody>
          <a:bodyPr/>
          <a:lstStyle/>
          <a:p>
            <a:r>
              <a:rPr lang="en-IN" b="1"/>
              <a:t>Earlier Methods:</a:t>
            </a:r>
          </a:p>
        </p:txBody>
      </p:sp>
      <p:sp>
        <p:nvSpPr>
          <p:cNvPr id="3" name="Content Placeholder 2">
            <a:extLst>
              <a:ext uri="{FF2B5EF4-FFF2-40B4-BE49-F238E27FC236}">
                <a16:creationId xmlns:a16="http://schemas.microsoft.com/office/drawing/2014/main" id="{0E8F09F7-E166-DDE5-8CD2-E45538643F2F}"/>
              </a:ext>
            </a:extLst>
          </p:cNvPr>
          <p:cNvSpPr>
            <a:spLocks noGrp="1"/>
          </p:cNvSpPr>
          <p:nvPr>
            <p:ph idx="1"/>
          </p:nvPr>
        </p:nvSpPr>
        <p:spPr>
          <a:xfrm>
            <a:off x="838200" y="2306971"/>
            <a:ext cx="10515600" cy="3797801"/>
          </a:xfrm>
        </p:spPr>
        <p:txBody>
          <a:bodyPr>
            <a:noAutofit/>
          </a:bodyPr>
          <a:lstStyle/>
          <a:p>
            <a:pPr algn="just"/>
            <a:r>
              <a:rPr lang="en-US" sz="2800"/>
              <a:t> Methods such as Bag of Words, CountVectorizer, and TFIDF rely on the word count but do not save any syntactical or semantic information. </a:t>
            </a:r>
          </a:p>
          <a:p>
            <a:pPr algn="just"/>
            <a:r>
              <a:rPr lang="en-US" sz="2800"/>
              <a:t>The size of the vector is the number of elements in the vocabulary. We can get a sparse matrix if most of the elements are zero. </a:t>
            </a:r>
          </a:p>
          <a:p>
            <a:pPr algn="just"/>
            <a:r>
              <a:rPr lang="en-US" sz="2800"/>
              <a:t>Large input vectors will mean a huge number of weights, resulting in high computation required for training. Word Embeddings give a solution to these problems.</a:t>
            </a:r>
          </a:p>
        </p:txBody>
      </p:sp>
    </p:spTree>
    <p:extLst>
      <p:ext uri="{BB962C8B-B14F-4D97-AF65-F5344CB8AC3E}">
        <p14:creationId xmlns:p14="http://schemas.microsoft.com/office/powerpoint/2010/main" val="36385749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6" presetClass="entr" presetSubtype="0" dur="2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nodeType="clickPar">
                      <p:stCondLst>
                        <p:cond delay="indefinite"/>
                      </p:stCondLst>
                      <p:childTnLst>
                        <p:par>
                          <p:cTn id="22" fill="hold">
                            <p:stCondLst>
                              <p:cond delay="0"/>
                            </p:stCondLst>
                            <p:childTnLst>
                              <p:par>
                                <p:cTn id="23" presetID="53" presetClass="entr" presetSubtype="16" dur="50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
                                            <p:txEl>
                                              <p:pRg st="0" end="0"/>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53" presetClass="entr" presetSubtype="16" dur="50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 calcmode="lin" valueType="num">
                                      <p:cBhvr>
                                        <p:cTn id="3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4" dur="500"/>
                                        <p:tgtEl>
                                          <p:spTgt spid="3">
                                            <p:txEl>
                                              <p:pRg st="1" end="1"/>
                                            </p:txEl>
                                          </p:spTgt>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53" presetClass="entr" presetSubtype="16" dur="50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75414-6C29-644F-09C8-37833103DA54}"/>
              </a:ext>
            </a:extLst>
          </p:cNvPr>
          <p:cNvSpPr>
            <a:spLocks noGrp="1"/>
          </p:cNvSpPr>
          <p:nvPr>
            <p:ph idx="1"/>
          </p:nvPr>
        </p:nvSpPr>
        <p:spPr>
          <a:xfrm>
            <a:off x="839416" y="1412776"/>
            <a:ext cx="4661021" cy="4351338"/>
          </a:xfrm>
        </p:spPr>
        <p:txBody>
          <a:bodyPr>
            <a:normAutofit fontScale="62500" lnSpcReduction="20000"/>
          </a:bodyPr>
          <a:lstStyle/>
          <a:p>
            <a:pPr algn="l"/>
            <a:r>
              <a:rPr lang="en-US" b="0" i="0" dirty="0">
                <a:effectLst/>
                <a:latin typeface="Amasis MT Pro Light" panose="02040304050005020304" pitchFamily="18" charset="0"/>
              </a:rPr>
              <a:t>Now we pass each attention vector into a feed-forward unit, it will make the output vectors form into something which is easily acceptable by another decoder block or a linear layer.</a:t>
            </a:r>
          </a:p>
          <a:p>
            <a:pPr algn="l"/>
            <a:r>
              <a:rPr lang="en-US" b="0" i="0" dirty="0">
                <a:effectLst/>
                <a:latin typeface="Amasis MT Pro Light" panose="02040304050005020304" pitchFamily="18" charset="0"/>
              </a:rPr>
              <a:t>A linear layer is another feed-forward layer. It is used to expand the dimensions into numbers of words in the French language after translation.</a:t>
            </a:r>
          </a:p>
          <a:p>
            <a:pPr algn="l"/>
            <a:r>
              <a:rPr lang="en-US" b="0" i="0" dirty="0">
                <a:effectLst/>
                <a:latin typeface="Amasis MT Pro Light" panose="02040304050005020304" pitchFamily="18" charset="0"/>
              </a:rPr>
              <a:t>Now it is passed through a </a:t>
            </a:r>
            <a:r>
              <a:rPr lang="en-US" b="0" i="0" dirty="0" err="1">
                <a:effectLst/>
                <a:latin typeface="Amasis MT Pro Light" panose="02040304050005020304" pitchFamily="18" charset="0"/>
              </a:rPr>
              <a:t>Softmax</a:t>
            </a:r>
            <a:r>
              <a:rPr lang="en-US" b="0" i="0" dirty="0">
                <a:effectLst/>
                <a:latin typeface="Amasis MT Pro Light" panose="02040304050005020304" pitchFamily="18" charset="0"/>
              </a:rPr>
              <a:t> Layer, which transforms the input into a probability distribution, which is human interpretable.</a:t>
            </a:r>
          </a:p>
          <a:p>
            <a:pPr marL="0" indent="0">
              <a:buNone/>
            </a:pPr>
            <a:br>
              <a:rPr lang="en-US" dirty="0">
                <a:latin typeface="Amasis MT Pro Light" panose="02040304050005020304" pitchFamily="18" charset="0"/>
              </a:rPr>
            </a:br>
            <a:br>
              <a:rPr lang="en-US" dirty="0">
                <a:latin typeface="Amasis MT Pro Light" panose="02040304050005020304" pitchFamily="18" charset="0"/>
              </a:rPr>
            </a:br>
            <a:endParaRPr lang="en-US" dirty="0">
              <a:latin typeface="Amasis MT Pro Light" panose="02040304050005020304" pitchFamily="18" charset="0"/>
            </a:endParaRPr>
          </a:p>
        </p:txBody>
      </p:sp>
      <p:pic>
        <p:nvPicPr>
          <p:cNvPr id="4" name="Picture 3">
            <a:extLst>
              <a:ext uri="{FF2B5EF4-FFF2-40B4-BE49-F238E27FC236}">
                <a16:creationId xmlns:a16="http://schemas.microsoft.com/office/drawing/2014/main" id="{40FF5A3F-D9F6-CF4E-C6CC-40EDA220B596}"/>
              </a:ext>
            </a:extLst>
          </p:cNvPr>
          <p:cNvPicPr>
            <a:picLocks noChangeAspect="1"/>
          </p:cNvPicPr>
          <p:nvPr/>
        </p:nvPicPr>
        <p:blipFill>
          <a:blip r:embed="rId2"/>
          <a:stretch>
            <a:fillRect/>
          </a:stretch>
        </p:blipFill>
        <p:spPr>
          <a:xfrm rot="16200000">
            <a:off x="5556736" y="1802470"/>
            <a:ext cx="6386813" cy="3253059"/>
          </a:xfrm>
          <a:prstGeom prst="rect">
            <a:avLst/>
          </a:prstGeom>
        </p:spPr>
      </p:pic>
    </p:spTree>
    <p:extLst>
      <p:ext uri="{BB962C8B-B14F-4D97-AF65-F5344CB8AC3E}">
        <p14:creationId xmlns:p14="http://schemas.microsoft.com/office/powerpoint/2010/main" val="426935778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24F26-5211-9BA4-21C1-351D50C6BD92}"/>
              </a:ext>
            </a:extLst>
          </p:cNvPr>
          <p:cNvSpPr>
            <a:spLocks noGrp="1"/>
          </p:cNvSpPr>
          <p:nvPr>
            <p:ph type="ctrTitle"/>
          </p:nvPr>
        </p:nvSpPr>
        <p:spPr>
          <a:xfrm>
            <a:off x="1981200" y="2068927"/>
            <a:ext cx="8229600" cy="1143000"/>
          </a:xfrm>
        </p:spPr>
        <p:txBody>
          <a:bodyPr/>
          <a:lstStyle/>
          <a:p>
            <a:r>
              <a:rPr lang="en-US" b="1" dirty="0">
                <a:latin typeface="Amasis MT Pro Light" panose="02040304050005020304" pitchFamily="18" charset="0"/>
              </a:rPr>
              <a:t>GPT</a:t>
            </a:r>
          </a:p>
        </p:txBody>
      </p:sp>
      <p:sp>
        <p:nvSpPr>
          <p:cNvPr id="3" name="Subtitle 2">
            <a:extLst>
              <a:ext uri="{FF2B5EF4-FFF2-40B4-BE49-F238E27FC236}">
                <a16:creationId xmlns:a16="http://schemas.microsoft.com/office/drawing/2014/main" id="{B5E0CC83-2DB2-49B0-57EC-D4FCD073C445}"/>
              </a:ext>
            </a:extLst>
          </p:cNvPr>
          <p:cNvSpPr>
            <a:spLocks noGrp="1"/>
          </p:cNvSpPr>
          <p:nvPr>
            <p:ph type="subTitle" idx="1"/>
          </p:nvPr>
        </p:nvSpPr>
        <p:spPr>
          <a:xfrm>
            <a:off x="1981200" y="3212976"/>
            <a:ext cx="8229600" cy="3561259"/>
          </a:xfrm>
        </p:spPr>
        <p:txBody>
          <a:bodyPr/>
          <a:lstStyle/>
          <a:p>
            <a:r>
              <a:rPr lang="en-US" dirty="0">
                <a:latin typeface="Amasis MT Pro Light" panose="02040304050005020304" pitchFamily="18" charset="0"/>
              </a:rPr>
              <a:t>Generative Pre Trained Transformer</a:t>
            </a:r>
          </a:p>
        </p:txBody>
      </p:sp>
    </p:spTree>
    <p:extLst>
      <p:ext uri="{BB962C8B-B14F-4D97-AF65-F5344CB8AC3E}">
        <p14:creationId xmlns:p14="http://schemas.microsoft.com/office/powerpoint/2010/main" val="18970008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44CA-9A74-7B9B-0120-15D8914D53BB}"/>
              </a:ext>
            </a:extLst>
          </p:cNvPr>
          <p:cNvSpPr>
            <a:spLocks noGrp="1"/>
          </p:cNvSpPr>
          <p:nvPr>
            <p:ph type="title"/>
          </p:nvPr>
        </p:nvSpPr>
        <p:spPr/>
        <p:txBody>
          <a:bodyPr/>
          <a:lstStyle/>
          <a:p>
            <a:pPr algn="ctr"/>
            <a:r>
              <a:rPr lang="en-US" b="1">
                <a:latin typeface="Amasis MT Pro Light" panose="02040304050005020304" pitchFamily="18" charset="0"/>
              </a:rPr>
              <a:t>Why GPT?</a:t>
            </a:r>
          </a:p>
        </p:txBody>
      </p:sp>
      <p:sp>
        <p:nvSpPr>
          <p:cNvPr id="3" name="Content Placeholder 2">
            <a:extLst>
              <a:ext uri="{FF2B5EF4-FFF2-40B4-BE49-F238E27FC236}">
                <a16:creationId xmlns:a16="http://schemas.microsoft.com/office/drawing/2014/main" id="{BBBDA8D3-04B1-6E8F-76BF-01673CC50D16}"/>
              </a:ext>
            </a:extLst>
          </p:cNvPr>
          <p:cNvSpPr>
            <a:spLocks noGrp="1"/>
          </p:cNvSpPr>
          <p:nvPr>
            <p:ph idx="1"/>
          </p:nvPr>
        </p:nvSpPr>
        <p:spPr/>
        <p:txBody>
          <a:bodyPr>
            <a:normAutofit lnSpcReduction="10000"/>
          </a:bodyPr>
          <a:lstStyle/>
          <a:p>
            <a:r>
              <a:rPr lang="en-US">
                <a:solidFill>
                  <a:srgbClr val="3C484E"/>
                </a:solidFill>
                <a:latin typeface="Amasis MT Pro Light" panose="02040304050005020304" pitchFamily="18" charset="0"/>
              </a:rPr>
              <a:t>V</a:t>
            </a:r>
            <a:r>
              <a:rPr lang="en-US" b="0" i="0">
                <a:solidFill>
                  <a:srgbClr val="3C484E"/>
                </a:solidFill>
                <a:effectLst/>
                <a:latin typeface="Amasis MT Pro Light" panose="02040304050005020304" pitchFamily="18" charset="0"/>
              </a:rPr>
              <a:t>arious tasks such as semantic similarity assessment, textual entailment, document classification and question answering.</a:t>
            </a:r>
          </a:p>
          <a:p>
            <a:r>
              <a:rPr lang="en-US">
                <a:solidFill>
                  <a:srgbClr val="3C484E"/>
                </a:solidFill>
                <a:latin typeface="Amasis MT Pro Light" panose="02040304050005020304" pitchFamily="18" charset="0"/>
              </a:rPr>
              <a:t>S</a:t>
            </a:r>
            <a:r>
              <a:rPr lang="en-US" b="0" i="0">
                <a:solidFill>
                  <a:srgbClr val="3C484E"/>
                </a:solidFill>
                <a:effectLst/>
                <a:latin typeface="Amasis MT Pro Light" panose="02040304050005020304" pitchFamily="18" charset="0"/>
              </a:rPr>
              <a:t>pecial data set curated for such tasks were required.</a:t>
            </a:r>
          </a:p>
          <a:p>
            <a:r>
              <a:rPr lang="en-US">
                <a:solidFill>
                  <a:srgbClr val="3C484E"/>
                </a:solidFill>
                <a:latin typeface="Amasis MT Pro Light" panose="02040304050005020304" pitchFamily="18" charset="0"/>
              </a:rPr>
              <a:t>Models failed miserably on other NLP tasks as they were especially trained on specific tasks.</a:t>
            </a:r>
          </a:p>
          <a:p>
            <a:r>
              <a:rPr lang="en-US">
                <a:solidFill>
                  <a:srgbClr val="3C484E"/>
                </a:solidFill>
                <a:latin typeface="Amasis MT Pro Light" panose="02040304050005020304" pitchFamily="18" charset="0"/>
              </a:rPr>
              <a:t>It is mainly used for </a:t>
            </a:r>
            <a:r>
              <a:rPr lang="en-US" b="1">
                <a:solidFill>
                  <a:srgbClr val="3C484E"/>
                </a:solidFill>
                <a:latin typeface="Amasis MT Pro Light" panose="02040304050005020304" pitchFamily="18" charset="0"/>
              </a:rPr>
              <a:t>next token prediction </a:t>
            </a:r>
            <a:r>
              <a:rPr lang="en-US">
                <a:solidFill>
                  <a:srgbClr val="3C484E"/>
                </a:solidFill>
                <a:latin typeface="Amasis MT Pro Light" panose="02040304050005020304" pitchFamily="18" charset="0"/>
              </a:rPr>
              <a:t>and </a:t>
            </a:r>
            <a:r>
              <a:rPr lang="en-US" b="1">
                <a:solidFill>
                  <a:srgbClr val="3C484E"/>
                </a:solidFill>
                <a:latin typeface="Amasis MT Pro Light" panose="02040304050005020304" pitchFamily="18" charset="0"/>
              </a:rPr>
              <a:t>generating text from limited text</a:t>
            </a:r>
            <a:r>
              <a:rPr lang="en-US">
                <a:solidFill>
                  <a:srgbClr val="3C484E"/>
                </a:solidFill>
                <a:latin typeface="Amasis MT Pro Light" panose="02040304050005020304" pitchFamily="18" charset="0"/>
              </a:rPr>
              <a:t>.</a:t>
            </a:r>
          </a:p>
        </p:txBody>
      </p:sp>
    </p:spTree>
    <p:extLst>
      <p:ext uri="{BB962C8B-B14F-4D97-AF65-F5344CB8AC3E}">
        <p14:creationId xmlns:p14="http://schemas.microsoft.com/office/powerpoint/2010/main" val="72102944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B0194-103D-A7E0-1394-1849EC5654E0}"/>
              </a:ext>
            </a:extLst>
          </p:cNvPr>
          <p:cNvSpPr>
            <a:spLocks noGrp="1"/>
          </p:cNvSpPr>
          <p:nvPr>
            <p:ph type="title"/>
          </p:nvPr>
        </p:nvSpPr>
        <p:spPr/>
        <p:txBody>
          <a:bodyPr/>
          <a:lstStyle/>
          <a:p>
            <a:pPr algn="ctr"/>
            <a:r>
              <a:rPr lang="en-US" b="1">
                <a:latin typeface="Amasis MT Pro Light" panose="02040304050005020304" pitchFamily="18" charset="0"/>
              </a:rPr>
              <a:t>GPT Training</a:t>
            </a:r>
          </a:p>
        </p:txBody>
      </p:sp>
      <p:sp>
        <p:nvSpPr>
          <p:cNvPr id="3" name="Content Placeholder 2">
            <a:extLst>
              <a:ext uri="{FF2B5EF4-FFF2-40B4-BE49-F238E27FC236}">
                <a16:creationId xmlns:a16="http://schemas.microsoft.com/office/drawing/2014/main" id="{C6B16DB2-45AE-0941-7985-B3EA0A2EE532}"/>
              </a:ext>
            </a:extLst>
          </p:cNvPr>
          <p:cNvSpPr>
            <a:spLocks noGrp="1"/>
          </p:cNvSpPr>
          <p:nvPr>
            <p:ph idx="1"/>
          </p:nvPr>
        </p:nvSpPr>
        <p:spPr/>
        <p:txBody>
          <a:bodyPr/>
          <a:lstStyle/>
          <a:p>
            <a:r>
              <a:rPr lang="en-US">
                <a:solidFill>
                  <a:srgbClr val="3C484E"/>
                </a:solidFill>
                <a:latin typeface="Amasis MT Pro Light" panose="02040304050005020304" pitchFamily="18" charset="0"/>
              </a:rPr>
              <a:t>T</a:t>
            </a:r>
            <a:r>
              <a:rPr lang="en-US" b="0" i="0">
                <a:solidFill>
                  <a:srgbClr val="3C484E"/>
                </a:solidFill>
                <a:effectLst/>
                <a:latin typeface="Amasis MT Pro Light" panose="02040304050005020304" pitchFamily="18" charset="0"/>
              </a:rPr>
              <a:t>rained on </a:t>
            </a:r>
            <a:r>
              <a:rPr lang="en-US" b="1" i="0" err="1">
                <a:solidFill>
                  <a:srgbClr val="3C484E"/>
                </a:solidFill>
                <a:effectLst/>
                <a:latin typeface="Amasis MT Pro Light" panose="02040304050005020304" pitchFamily="18" charset="0"/>
              </a:rPr>
              <a:t>booksCorpus</a:t>
            </a:r>
            <a:r>
              <a:rPr lang="en-US" b="0" i="0">
                <a:solidFill>
                  <a:srgbClr val="3C484E"/>
                </a:solidFill>
                <a:effectLst/>
                <a:latin typeface="Amasis MT Pro Light" panose="02040304050005020304" pitchFamily="18" charset="0"/>
              </a:rPr>
              <a:t> data set which has 7000 un-published books.</a:t>
            </a:r>
          </a:p>
          <a:p>
            <a:r>
              <a:rPr lang="en-US">
                <a:latin typeface="Amasis MT Pro Light" panose="02040304050005020304" pitchFamily="18" charset="0"/>
              </a:rPr>
              <a:t>GPT model was based on Transformer architecture.</a:t>
            </a:r>
          </a:p>
          <a:p>
            <a:r>
              <a:rPr lang="en-US">
                <a:latin typeface="Amasis MT Pro Light" panose="02040304050005020304" pitchFamily="18" charset="0"/>
              </a:rPr>
              <a:t>12 decoders stacked on top of each other.</a:t>
            </a:r>
          </a:p>
          <a:p>
            <a:r>
              <a:rPr lang="en-US">
                <a:latin typeface="Amasis MT Pro Light" panose="02040304050005020304" pitchFamily="18" charset="0"/>
              </a:rPr>
              <a:t>Model works on a principle called </a:t>
            </a:r>
            <a:r>
              <a:rPr lang="en-US" b="1">
                <a:latin typeface="Amasis MT Pro Light" panose="02040304050005020304" pitchFamily="18" charset="0"/>
              </a:rPr>
              <a:t>autoregressive</a:t>
            </a:r>
            <a:r>
              <a:rPr lang="en-US">
                <a:latin typeface="Amasis MT Pro Light" panose="02040304050005020304" pitchFamily="18" charset="0"/>
              </a:rPr>
              <a:t> the previous output becomes current input.</a:t>
            </a:r>
          </a:p>
          <a:p>
            <a:endParaRPr lang="en-US">
              <a:latin typeface="Amasis MT Pro Light" panose="02040304050005020304" pitchFamily="18" charset="0"/>
            </a:endParaRPr>
          </a:p>
        </p:txBody>
      </p:sp>
    </p:spTree>
    <p:extLst>
      <p:ext uri="{BB962C8B-B14F-4D97-AF65-F5344CB8AC3E}">
        <p14:creationId xmlns:p14="http://schemas.microsoft.com/office/powerpoint/2010/main" val="299780822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4061-494F-C788-83DB-80412E434A75}"/>
              </a:ext>
            </a:extLst>
          </p:cNvPr>
          <p:cNvSpPr>
            <a:spLocks noGrp="1"/>
          </p:cNvSpPr>
          <p:nvPr>
            <p:ph type="title"/>
          </p:nvPr>
        </p:nvSpPr>
        <p:spPr/>
        <p:txBody>
          <a:bodyPr/>
          <a:lstStyle/>
          <a:p>
            <a:pPr algn="ctr"/>
            <a:r>
              <a:rPr lang="en-US" b="1">
                <a:latin typeface="Amasis MT Pro Light" panose="02040304050005020304" pitchFamily="18" charset="0"/>
              </a:rPr>
              <a:t>Architecture</a:t>
            </a:r>
          </a:p>
        </p:txBody>
      </p:sp>
      <p:pic>
        <p:nvPicPr>
          <p:cNvPr id="7" name="Content Placeholder 6" descr="Diagram&#10;&#10;Description automatically generated">
            <a:extLst>
              <a:ext uri="{FF2B5EF4-FFF2-40B4-BE49-F238E27FC236}">
                <a16:creationId xmlns:a16="http://schemas.microsoft.com/office/drawing/2014/main" id="{AD8E34D8-9AF2-859A-3D53-235A0E3BCE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9" y="1600200"/>
            <a:ext cx="3835381" cy="4525963"/>
          </a:xfrm>
        </p:spPr>
      </p:pic>
    </p:spTree>
    <p:extLst>
      <p:ext uri="{BB962C8B-B14F-4D97-AF65-F5344CB8AC3E}">
        <p14:creationId xmlns:p14="http://schemas.microsoft.com/office/powerpoint/2010/main" val="68224408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3C61-AF49-4D8E-AEC0-1B6151DB875B}"/>
              </a:ext>
            </a:extLst>
          </p:cNvPr>
          <p:cNvSpPr>
            <a:spLocks noGrp="1"/>
          </p:cNvSpPr>
          <p:nvPr>
            <p:ph type="title"/>
          </p:nvPr>
        </p:nvSpPr>
        <p:spPr/>
        <p:txBody>
          <a:bodyPr>
            <a:normAutofit/>
          </a:bodyPr>
          <a:lstStyle/>
          <a:p>
            <a:r>
              <a:rPr lang="en-US">
                <a:latin typeface="Amasis MT Pro Light" panose="02040304050005020304" pitchFamily="18" charset="0"/>
              </a:rPr>
              <a:t>Text and Position Embedding</a:t>
            </a:r>
          </a:p>
        </p:txBody>
      </p:sp>
      <p:sp>
        <p:nvSpPr>
          <p:cNvPr id="3" name="Content Placeholder 2">
            <a:extLst>
              <a:ext uri="{FF2B5EF4-FFF2-40B4-BE49-F238E27FC236}">
                <a16:creationId xmlns:a16="http://schemas.microsoft.com/office/drawing/2014/main" id="{BCF0F9FE-8806-5AA1-4DCB-913D8684E7A4}"/>
              </a:ext>
            </a:extLst>
          </p:cNvPr>
          <p:cNvSpPr>
            <a:spLocks noGrp="1"/>
          </p:cNvSpPr>
          <p:nvPr>
            <p:ph idx="1"/>
          </p:nvPr>
        </p:nvSpPr>
        <p:spPr>
          <a:xfrm>
            <a:off x="838200" y="2112884"/>
            <a:ext cx="8079604" cy="1809149"/>
          </a:xfrm>
        </p:spPr>
        <p:txBody>
          <a:bodyPr>
            <a:normAutofit fontScale="92500" lnSpcReduction="20000"/>
          </a:bodyPr>
          <a:lstStyle/>
          <a:p>
            <a:r>
              <a:rPr lang="en-US" dirty="0">
                <a:latin typeface="Amasis MT Pro Light" panose="02040304050005020304" pitchFamily="18" charset="0"/>
              </a:rPr>
              <a:t>Since LSTM and RNN took </a:t>
            </a:r>
            <a:r>
              <a:rPr lang="en-US" b="1" dirty="0">
                <a:latin typeface="Amasis MT Pro Light" panose="02040304050005020304" pitchFamily="18" charset="0"/>
              </a:rPr>
              <a:t>sequential input</a:t>
            </a:r>
            <a:r>
              <a:rPr lang="en-US" dirty="0">
                <a:latin typeface="Amasis MT Pro Light" panose="02040304050005020304" pitchFamily="18" charset="0"/>
              </a:rPr>
              <a:t>, there was no need of positional information.</a:t>
            </a:r>
          </a:p>
          <a:p>
            <a:r>
              <a:rPr lang="en-US" dirty="0">
                <a:latin typeface="Amasis MT Pro Light" panose="02040304050005020304" pitchFamily="18" charset="0"/>
              </a:rPr>
              <a:t>Transformer takes </a:t>
            </a:r>
            <a:r>
              <a:rPr lang="en-US" b="1" dirty="0">
                <a:latin typeface="Amasis MT Pro Light" panose="02040304050005020304" pitchFamily="18" charset="0"/>
              </a:rPr>
              <a:t>entire</a:t>
            </a:r>
            <a:r>
              <a:rPr lang="en-US" dirty="0">
                <a:latin typeface="Amasis MT Pro Light" panose="02040304050005020304" pitchFamily="18" charset="0"/>
              </a:rPr>
              <a:t> sentence as input at once</a:t>
            </a:r>
          </a:p>
        </p:txBody>
      </p:sp>
      <p:pic>
        <p:nvPicPr>
          <p:cNvPr id="8" name="Picture 7">
            <a:extLst>
              <a:ext uri="{FF2B5EF4-FFF2-40B4-BE49-F238E27FC236}">
                <a16:creationId xmlns:a16="http://schemas.microsoft.com/office/drawing/2014/main" id="{B15B1983-56C0-13E5-C063-18C080B8725D}"/>
              </a:ext>
            </a:extLst>
          </p:cNvPr>
          <p:cNvPicPr>
            <a:picLocks noChangeAspect="1"/>
          </p:cNvPicPr>
          <p:nvPr/>
        </p:nvPicPr>
        <p:blipFill>
          <a:blip r:embed="rId2"/>
          <a:stretch>
            <a:fillRect/>
          </a:stretch>
        </p:blipFill>
        <p:spPr>
          <a:xfrm>
            <a:off x="3217750" y="4069021"/>
            <a:ext cx="5109503" cy="2344657"/>
          </a:xfrm>
          <a:prstGeom prst="rect">
            <a:avLst/>
          </a:prstGeom>
        </p:spPr>
      </p:pic>
      <p:pic>
        <p:nvPicPr>
          <p:cNvPr id="9" name="Content Placeholder 6" descr="Diagram&#10;&#10;Description automatically generated">
            <a:extLst>
              <a:ext uri="{FF2B5EF4-FFF2-40B4-BE49-F238E27FC236}">
                <a16:creationId xmlns:a16="http://schemas.microsoft.com/office/drawing/2014/main" id="{30DB559E-CEFC-B42B-8604-DD4DB21E1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7803" y="58299"/>
            <a:ext cx="3274197" cy="3863734"/>
          </a:xfrm>
          <a:prstGeom prst="rect">
            <a:avLst/>
          </a:prstGeom>
        </p:spPr>
      </p:pic>
    </p:spTree>
    <p:extLst>
      <p:ext uri="{BB962C8B-B14F-4D97-AF65-F5344CB8AC3E}">
        <p14:creationId xmlns:p14="http://schemas.microsoft.com/office/powerpoint/2010/main" val="196479541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2581-5535-07CC-87AC-A533F572CF0A}"/>
              </a:ext>
            </a:extLst>
          </p:cNvPr>
          <p:cNvSpPr>
            <a:spLocks noGrp="1"/>
          </p:cNvSpPr>
          <p:nvPr>
            <p:ph type="title"/>
          </p:nvPr>
        </p:nvSpPr>
        <p:spPr/>
        <p:txBody>
          <a:bodyPr>
            <a:normAutofit/>
          </a:bodyPr>
          <a:lstStyle/>
          <a:p>
            <a:r>
              <a:rPr lang="en-US">
                <a:latin typeface="Amasis MT Pro Light" panose="02040304050005020304" pitchFamily="18" charset="0"/>
              </a:rPr>
              <a:t>As explained in the Transformer</a:t>
            </a:r>
          </a:p>
        </p:txBody>
      </p:sp>
      <p:sp>
        <p:nvSpPr>
          <p:cNvPr id="3" name="Content Placeholder 2">
            <a:extLst>
              <a:ext uri="{FF2B5EF4-FFF2-40B4-BE49-F238E27FC236}">
                <a16:creationId xmlns:a16="http://schemas.microsoft.com/office/drawing/2014/main" id="{6AE4A9EB-43EE-00E3-AA1A-991DAF1328AF}"/>
              </a:ext>
            </a:extLst>
          </p:cNvPr>
          <p:cNvSpPr>
            <a:spLocks noGrp="1"/>
          </p:cNvSpPr>
          <p:nvPr>
            <p:ph idx="1"/>
          </p:nvPr>
        </p:nvSpPr>
        <p:spPr>
          <a:xfrm>
            <a:off x="6910526" y="4235725"/>
            <a:ext cx="5189469" cy="2188858"/>
          </a:xfrm>
        </p:spPr>
        <p:txBody>
          <a:bodyPr/>
          <a:lstStyle/>
          <a:p>
            <a:pPr marL="0" indent="0">
              <a:buNone/>
            </a:pPr>
            <a:r>
              <a:rPr lang="en-US">
                <a:latin typeface="Amasis MT Pro Light" panose="02040304050005020304" pitchFamily="18" charset="0"/>
              </a:rPr>
              <a:t>Word Embedding and Positional Embedding are simply added for each token.</a:t>
            </a:r>
          </a:p>
        </p:txBody>
      </p:sp>
      <p:pic>
        <p:nvPicPr>
          <p:cNvPr id="5" name="Picture 4">
            <a:extLst>
              <a:ext uri="{FF2B5EF4-FFF2-40B4-BE49-F238E27FC236}">
                <a16:creationId xmlns:a16="http://schemas.microsoft.com/office/drawing/2014/main" id="{B3C7768D-29FA-8D70-27CE-65F4323DA6C4}"/>
              </a:ext>
            </a:extLst>
          </p:cNvPr>
          <p:cNvPicPr>
            <a:picLocks noChangeAspect="1"/>
          </p:cNvPicPr>
          <p:nvPr/>
        </p:nvPicPr>
        <p:blipFill>
          <a:blip r:embed="rId2"/>
          <a:stretch>
            <a:fillRect/>
          </a:stretch>
        </p:blipFill>
        <p:spPr>
          <a:xfrm>
            <a:off x="479579" y="2484296"/>
            <a:ext cx="5736177" cy="3502858"/>
          </a:xfrm>
          <a:prstGeom prst="rect">
            <a:avLst/>
          </a:prstGeom>
        </p:spPr>
      </p:pic>
      <p:pic>
        <p:nvPicPr>
          <p:cNvPr id="6" name="Content Placeholder 6" descr="Diagram&#10;&#10;Description automatically generated">
            <a:extLst>
              <a:ext uri="{FF2B5EF4-FFF2-40B4-BE49-F238E27FC236}">
                <a16:creationId xmlns:a16="http://schemas.microsoft.com/office/drawing/2014/main" id="{B8C73F21-5B89-6346-7EBA-C83905198A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1642" y="-266700"/>
            <a:ext cx="2969408" cy="3504066"/>
          </a:xfrm>
          <a:prstGeom prst="rect">
            <a:avLst/>
          </a:prstGeom>
        </p:spPr>
      </p:pic>
    </p:spTree>
    <p:extLst>
      <p:ext uri="{BB962C8B-B14F-4D97-AF65-F5344CB8AC3E}">
        <p14:creationId xmlns:p14="http://schemas.microsoft.com/office/powerpoint/2010/main" val="885440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EA32-3F26-7A72-0C25-970D2970B5B0}"/>
              </a:ext>
            </a:extLst>
          </p:cNvPr>
          <p:cNvSpPr>
            <a:spLocks noGrp="1"/>
          </p:cNvSpPr>
          <p:nvPr>
            <p:ph type="title"/>
          </p:nvPr>
        </p:nvSpPr>
        <p:spPr/>
        <p:txBody>
          <a:bodyPr>
            <a:normAutofit fontScale="90000"/>
          </a:bodyPr>
          <a:lstStyle/>
          <a:p>
            <a:r>
              <a:rPr lang="en-US">
                <a:latin typeface="Amasis MT Pro Light" panose="02040304050005020304" pitchFamily="18" charset="0"/>
              </a:rPr>
              <a:t>To calculate Positional Embedding..</a:t>
            </a:r>
          </a:p>
        </p:txBody>
      </p:sp>
      <p:sp>
        <p:nvSpPr>
          <p:cNvPr id="3" name="Content Placeholder 2">
            <a:extLst>
              <a:ext uri="{FF2B5EF4-FFF2-40B4-BE49-F238E27FC236}">
                <a16:creationId xmlns:a16="http://schemas.microsoft.com/office/drawing/2014/main" id="{36F3E4DC-F0FB-6BA6-0455-1B7FF2C3E339}"/>
              </a:ext>
            </a:extLst>
          </p:cNvPr>
          <p:cNvSpPr>
            <a:spLocks noGrp="1"/>
          </p:cNvSpPr>
          <p:nvPr>
            <p:ph idx="1"/>
          </p:nvPr>
        </p:nvSpPr>
        <p:spPr>
          <a:xfrm>
            <a:off x="3067361" y="1692941"/>
            <a:ext cx="5789672" cy="1364818"/>
          </a:xfrm>
        </p:spPr>
        <p:txBody>
          <a:bodyPr>
            <a:normAutofit fontScale="70000" lnSpcReduction="20000"/>
          </a:bodyPr>
          <a:lstStyle/>
          <a:p>
            <a:r>
              <a:rPr lang="en-US">
                <a:latin typeface="Amasis MT Pro Light" panose="02040304050005020304" pitchFamily="18" charset="0"/>
              </a:rPr>
              <a:t>Sin and cos functions are used to calculate position embedding for each token.</a:t>
            </a:r>
          </a:p>
          <a:p>
            <a:r>
              <a:rPr lang="en-US">
                <a:latin typeface="Amasis MT Pro Light" panose="02040304050005020304" pitchFamily="18" charset="0"/>
              </a:rPr>
              <a:t>E.g. pos = 0, d = 5</a:t>
            </a:r>
          </a:p>
        </p:txBody>
      </p:sp>
      <p:pic>
        <p:nvPicPr>
          <p:cNvPr id="7" name="Picture 6">
            <a:extLst>
              <a:ext uri="{FF2B5EF4-FFF2-40B4-BE49-F238E27FC236}">
                <a16:creationId xmlns:a16="http://schemas.microsoft.com/office/drawing/2014/main" id="{5099E2AC-2941-03F4-F617-BD81CF97FF51}"/>
              </a:ext>
            </a:extLst>
          </p:cNvPr>
          <p:cNvPicPr>
            <a:picLocks noChangeAspect="1"/>
          </p:cNvPicPr>
          <p:nvPr/>
        </p:nvPicPr>
        <p:blipFill>
          <a:blip r:embed="rId2"/>
          <a:stretch>
            <a:fillRect/>
          </a:stretch>
        </p:blipFill>
        <p:spPr>
          <a:xfrm>
            <a:off x="503346" y="1690688"/>
            <a:ext cx="2229161" cy="2610214"/>
          </a:xfrm>
          <a:prstGeom prst="rect">
            <a:avLst/>
          </a:prstGeom>
        </p:spPr>
      </p:pic>
      <p:pic>
        <p:nvPicPr>
          <p:cNvPr id="9" name="Picture 8">
            <a:extLst>
              <a:ext uri="{FF2B5EF4-FFF2-40B4-BE49-F238E27FC236}">
                <a16:creationId xmlns:a16="http://schemas.microsoft.com/office/drawing/2014/main" id="{2DB0B1E6-EDC7-2343-3FD8-BA1F129F1BA0}"/>
              </a:ext>
            </a:extLst>
          </p:cNvPr>
          <p:cNvPicPr>
            <a:picLocks noChangeAspect="1"/>
          </p:cNvPicPr>
          <p:nvPr/>
        </p:nvPicPr>
        <p:blipFill>
          <a:blip r:embed="rId3"/>
          <a:stretch>
            <a:fillRect/>
          </a:stretch>
        </p:blipFill>
        <p:spPr>
          <a:xfrm>
            <a:off x="290165" y="4919561"/>
            <a:ext cx="4982270" cy="1457528"/>
          </a:xfrm>
          <a:prstGeom prst="rect">
            <a:avLst/>
          </a:prstGeom>
        </p:spPr>
      </p:pic>
      <p:pic>
        <p:nvPicPr>
          <p:cNvPr id="11" name="Picture 10">
            <a:extLst>
              <a:ext uri="{FF2B5EF4-FFF2-40B4-BE49-F238E27FC236}">
                <a16:creationId xmlns:a16="http://schemas.microsoft.com/office/drawing/2014/main" id="{A29A56A5-F080-426F-3069-0F943499E5CE}"/>
              </a:ext>
            </a:extLst>
          </p:cNvPr>
          <p:cNvPicPr>
            <a:picLocks noChangeAspect="1"/>
          </p:cNvPicPr>
          <p:nvPr/>
        </p:nvPicPr>
        <p:blipFill>
          <a:blip r:embed="rId4"/>
          <a:stretch>
            <a:fillRect/>
          </a:stretch>
        </p:blipFill>
        <p:spPr>
          <a:xfrm>
            <a:off x="6184938" y="3367088"/>
            <a:ext cx="4654512" cy="3181350"/>
          </a:xfrm>
          <a:prstGeom prst="rect">
            <a:avLst/>
          </a:prstGeom>
        </p:spPr>
      </p:pic>
      <p:pic>
        <p:nvPicPr>
          <p:cNvPr id="12" name="Content Placeholder 6" descr="Diagram&#10;&#10;Description automatically generated">
            <a:extLst>
              <a:ext uri="{FF2B5EF4-FFF2-40B4-BE49-F238E27FC236}">
                <a16:creationId xmlns:a16="http://schemas.microsoft.com/office/drawing/2014/main" id="{22E43CE1-1BA9-855C-AD2B-4F092B80DF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2592" y="-291642"/>
            <a:ext cx="2969408" cy="3504066"/>
          </a:xfrm>
          <a:prstGeom prst="rect">
            <a:avLst/>
          </a:prstGeom>
        </p:spPr>
      </p:pic>
    </p:spTree>
    <p:extLst>
      <p:ext uri="{BB962C8B-B14F-4D97-AF65-F5344CB8AC3E}">
        <p14:creationId xmlns:p14="http://schemas.microsoft.com/office/powerpoint/2010/main" val="352263289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D4124-AAE2-9062-4AFE-98FBBF74855C}"/>
              </a:ext>
            </a:extLst>
          </p:cNvPr>
          <p:cNvPicPr>
            <a:picLocks noChangeAspect="1"/>
          </p:cNvPicPr>
          <p:nvPr/>
        </p:nvPicPr>
        <p:blipFill>
          <a:blip r:embed="rId2"/>
          <a:stretch>
            <a:fillRect/>
          </a:stretch>
        </p:blipFill>
        <p:spPr>
          <a:xfrm>
            <a:off x="1161585" y="0"/>
            <a:ext cx="9868830" cy="6817360"/>
          </a:xfrm>
          <a:prstGeom prst="rect">
            <a:avLst/>
          </a:prstGeom>
        </p:spPr>
      </p:pic>
    </p:spTree>
    <p:extLst>
      <p:ext uri="{BB962C8B-B14F-4D97-AF65-F5344CB8AC3E}">
        <p14:creationId xmlns:p14="http://schemas.microsoft.com/office/powerpoint/2010/main" val="286296935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9F373-52EA-B596-AB3F-133125BFF40E}"/>
              </a:ext>
            </a:extLst>
          </p:cNvPr>
          <p:cNvPicPr>
            <a:picLocks noChangeAspect="1"/>
          </p:cNvPicPr>
          <p:nvPr/>
        </p:nvPicPr>
        <p:blipFill>
          <a:blip r:embed="rId2"/>
          <a:stretch>
            <a:fillRect/>
          </a:stretch>
        </p:blipFill>
        <p:spPr>
          <a:xfrm>
            <a:off x="1419225" y="-59924"/>
            <a:ext cx="10344150" cy="6858000"/>
          </a:xfrm>
          <a:prstGeom prst="rect">
            <a:avLst/>
          </a:prstGeom>
        </p:spPr>
      </p:pic>
    </p:spTree>
    <p:extLst>
      <p:ext uri="{BB962C8B-B14F-4D97-AF65-F5344CB8AC3E}">
        <p14:creationId xmlns:p14="http://schemas.microsoft.com/office/powerpoint/2010/main" val="302668604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5C96-BB56-1F39-5603-726A03DD6BD6}"/>
              </a:ext>
            </a:extLst>
          </p:cNvPr>
          <p:cNvSpPr>
            <a:spLocks noGrp="1"/>
          </p:cNvSpPr>
          <p:nvPr>
            <p:ph type="title"/>
          </p:nvPr>
        </p:nvSpPr>
        <p:spPr/>
        <p:txBody>
          <a:bodyPr/>
          <a:lstStyle/>
          <a:p>
            <a:r>
              <a:rPr lang="en-US" b="1"/>
              <a:t>Word2Vec:</a:t>
            </a:r>
            <a:endParaRPr lang="en-IN" b="1"/>
          </a:p>
        </p:txBody>
      </p:sp>
      <p:sp>
        <p:nvSpPr>
          <p:cNvPr id="3" name="Content Placeholder 2">
            <a:extLst>
              <a:ext uri="{FF2B5EF4-FFF2-40B4-BE49-F238E27FC236}">
                <a16:creationId xmlns:a16="http://schemas.microsoft.com/office/drawing/2014/main" id="{20E6CDAA-3420-DB73-7163-45D9EF186F8F}"/>
              </a:ext>
            </a:extLst>
          </p:cNvPr>
          <p:cNvSpPr>
            <a:spLocks noGrp="1"/>
          </p:cNvSpPr>
          <p:nvPr>
            <p:ph idx="1"/>
          </p:nvPr>
        </p:nvSpPr>
        <p:spPr>
          <a:xfrm>
            <a:off x="176463" y="2153993"/>
            <a:ext cx="11839074" cy="3599316"/>
          </a:xfrm>
        </p:spPr>
        <p:txBody>
          <a:bodyPr>
            <a:noAutofit/>
          </a:bodyPr>
          <a:lstStyle/>
          <a:p>
            <a:pPr algn="just"/>
            <a:r>
              <a:rPr lang="en-US"/>
              <a:t>Each word is assigned a random or one-hot vector (A representation where only one bit in a vector is 1). In an N-word corpus, the vector length is N. </a:t>
            </a:r>
          </a:p>
          <a:p>
            <a:pPr algn="just"/>
            <a:r>
              <a:rPr lang="en-US"/>
              <a:t>After assigning vectors, we take a window size and iterate through the corpus. </a:t>
            </a:r>
          </a:p>
          <a:p>
            <a:pPr algn="just"/>
            <a:r>
              <a:rPr lang="en-US"/>
              <a:t>Two neural embedding methods are used: </a:t>
            </a:r>
          </a:p>
          <a:p>
            <a:pPr algn="just"/>
            <a:r>
              <a:rPr lang="en-US"/>
              <a:t>Continuous Bowl of Words (Fit the neighboring words in the window to the central word) </a:t>
            </a:r>
          </a:p>
          <a:p>
            <a:pPr algn="just"/>
            <a:r>
              <a:rPr lang="en-US"/>
              <a:t>Skip Gram (Make the central word closer to the neighboring words). </a:t>
            </a:r>
          </a:p>
          <a:p>
            <a:pPr algn="just"/>
            <a:r>
              <a:rPr lang="en-US"/>
              <a:t>After applying the above neural embedding methods, we get trained vectors (preserve syntactical or semantic information and are converted to lower dimensions) of words after many iterations through the corpus. Vectors with similar meanings or semantic information are placed close to each other in space.</a:t>
            </a:r>
            <a:endParaRPr lang="en-IN"/>
          </a:p>
        </p:txBody>
      </p:sp>
    </p:spTree>
    <p:extLst>
      <p:ext uri="{BB962C8B-B14F-4D97-AF65-F5344CB8AC3E}">
        <p14:creationId xmlns:p14="http://schemas.microsoft.com/office/powerpoint/2010/main" val="1075443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1" presetClass="entr" presetSubtype="0" dur="1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16" presetClass="entr" presetSubtype="21" dur="50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Vertical)">
                                      <p:cBhvr>
                                        <p:cTn id="15" dur="500"/>
                                        <p:tgtEl>
                                          <p:spTgt spid="3">
                                            <p:txEl>
                                              <p:pRg st="0" end="0"/>
                                            </p:txEl>
                                          </p:spTgt>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16" presetClass="entr" presetSubtype="21" dur="50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arn(inVertical)">
                                      <p:cBhvr>
                                        <p:cTn id="20" dur="500"/>
                                        <p:tgtEl>
                                          <p:spTgt spid="3">
                                            <p:txEl>
                                              <p:pRg st="1" end="1"/>
                                            </p:txEl>
                                          </p:spTgt>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6" presetClass="entr" presetSubtype="21" dur="50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6" presetClass="entr" presetSubtype="21" dur="50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barn(inVertical)">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6" presetClass="entr" presetSubtype="21" dur="50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barn(inVertical)">
                                      <p:cBhvr>
                                        <p:cTn id="35" dur="500"/>
                                        <p:tgtEl>
                                          <p:spTgt spid="3">
                                            <p:txEl>
                                              <p:pRg st="4" end="4"/>
                                            </p:txEl>
                                          </p:spTgt>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6" presetClass="entr" presetSubtype="21" dur="50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barn(inVertical)">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338E97-193B-6854-3DD8-F82099FC024D}"/>
              </a:ext>
            </a:extLst>
          </p:cNvPr>
          <p:cNvSpPr>
            <a:spLocks noGrp="1"/>
          </p:cNvSpPr>
          <p:nvPr>
            <p:ph idx="1"/>
          </p:nvPr>
        </p:nvSpPr>
        <p:spPr>
          <a:xfrm>
            <a:off x="3373120" y="513080"/>
            <a:ext cx="5273040" cy="1285240"/>
          </a:xfrm>
        </p:spPr>
        <p:txBody>
          <a:bodyPr>
            <a:normAutofit fontScale="85000" lnSpcReduction="10000"/>
          </a:bodyPr>
          <a:lstStyle/>
          <a:p>
            <a:r>
              <a:rPr lang="en-US" dirty="0">
                <a:latin typeface="Amasis MT Pro Light" panose="02040304050005020304" pitchFamily="18" charset="0"/>
              </a:rPr>
              <a:t>For ODD positions, </a:t>
            </a:r>
            <a:r>
              <a:rPr lang="en-US" b="1" dirty="0">
                <a:latin typeface="Amasis MT Pro Light" panose="02040304050005020304" pitchFamily="18" charset="0"/>
              </a:rPr>
              <a:t>sin</a:t>
            </a:r>
            <a:r>
              <a:rPr lang="en-US" dirty="0">
                <a:latin typeface="Amasis MT Pro Light" panose="02040304050005020304" pitchFamily="18" charset="0"/>
              </a:rPr>
              <a:t> was used</a:t>
            </a:r>
          </a:p>
          <a:p>
            <a:r>
              <a:rPr lang="en-US" dirty="0">
                <a:latin typeface="Amasis MT Pro Light" panose="02040304050005020304" pitchFamily="18" charset="0"/>
              </a:rPr>
              <a:t>For EVEN positions, </a:t>
            </a:r>
            <a:r>
              <a:rPr lang="en-US" b="1" dirty="0">
                <a:latin typeface="Amasis MT Pro Light" panose="02040304050005020304" pitchFamily="18" charset="0"/>
              </a:rPr>
              <a:t>cos</a:t>
            </a:r>
            <a:r>
              <a:rPr lang="en-US" dirty="0">
                <a:latin typeface="Amasis MT Pro Light" panose="02040304050005020304" pitchFamily="18" charset="0"/>
              </a:rPr>
              <a:t> was used</a:t>
            </a:r>
          </a:p>
        </p:txBody>
      </p:sp>
      <p:pic>
        <p:nvPicPr>
          <p:cNvPr id="5" name="Picture 4">
            <a:extLst>
              <a:ext uri="{FF2B5EF4-FFF2-40B4-BE49-F238E27FC236}">
                <a16:creationId xmlns:a16="http://schemas.microsoft.com/office/drawing/2014/main" id="{71E4339A-6A2F-E91B-AC52-6F357DA0DC48}"/>
              </a:ext>
            </a:extLst>
          </p:cNvPr>
          <p:cNvPicPr>
            <a:picLocks noChangeAspect="1"/>
          </p:cNvPicPr>
          <p:nvPr/>
        </p:nvPicPr>
        <p:blipFill>
          <a:blip r:embed="rId2"/>
          <a:stretch>
            <a:fillRect/>
          </a:stretch>
        </p:blipFill>
        <p:spPr>
          <a:xfrm>
            <a:off x="1" y="1798320"/>
            <a:ext cx="4583831" cy="4547307"/>
          </a:xfrm>
          <a:prstGeom prst="rect">
            <a:avLst/>
          </a:prstGeom>
        </p:spPr>
      </p:pic>
      <p:pic>
        <p:nvPicPr>
          <p:cNvPr id="7" name="Picture 6">
            <a:extLst>
              <a:ext uri="{FF2B5EF4-FFF2-40B4-BE49-F238E27FC236}">
                <a16:creationId xmlns:a16="http://schemas.microsoft.com/office/drawing/2014/main" id="{82FD6448-A17A-E533-6E8F-419A3500C72C}"/>
              </a:ext>
            </a:extLst>
          </p:cNvPr>
          <p:cNvPicPr>
            <a:picLocks noChangeAspect="1"/>
          </p:cNvPicPr>
          <p:nvPr/>
        </p:nvPicPr>
        <p:blipFill>
          <a:blip r:embed="rId3"/>
          <a:stretch>
            <a:fillRect/>
          </a:stretch>
        </p:blipFill>
        <p:spPr>
          <a:xfrm>
            <a:off x="7464152" y="1798319"/>
            <a:ext cx="4727848" cy="4536549"/>
          </a:xfrm>
          <a:prstGeom prst="rect">
            <a:avLst/>
          </a:prstGeom>
        </p:spPr>
      </p:pic>
    </p:spTree>
    <p:extLst>
      <p:ext uri="{BB962C8B-B14F-4D97-AF65-F5344CB8AC3E}">
        <p14:creationId xmlns:p14="http://schemas.microsoft.com/office/powerpoint/2010/main" val="276354445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77AB31-6904-D7E6-0B0B-A6328FF17A2C}"/>
              </a:ext>
            </a:extLst>
          </p:cNvPr>
          <p:cNvPicPr>
            <a:picLocks noChangeAspect="1"/>
          </p:cNvPicPr>
          <p:nvPr/>
        </p:nvPicPr>
        <p:blipFill>
          <a:blip r:embed="rId2"/>
          <a:stretch>
            <a:fillRect/>
          </a:stretch>
        </p:blipFill>
        <p:spPr>
          <a:xfrm>
            <a:off x="1568671" y="2286840"/>
            <a:ext cx="5925377" cy="2581635"/>
          </a:xfrm>
          <a:prstGeom prst="rect">
            <a:avLst/>
          </a:prstGeom>
        </p:spPr>
      </p:pic>
      <p:pic>
        <p:nvPicPr>
          <p:cNvPr id="6" name="Content Placeholder 6" descr="Diagram&#10;&#10;Description automatically generated">
            <a:extLst>
              <a:ext uri="{FF2B5EF4-FFF2-40B4-BE49-F238E27FC236}">
                <a16:creationId xmlns:a16="http://schemas.microsoft.com/office/drawing/2014/main" id="{DA688EB6-D2D5-8612-2D15-2C1D392F4C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8922" y="73592"/>
            <a:ext cx="2969408" cy="3504066"/>
          </a:xfrm>
          <a:prstGeom prst="rect">
            <a:avLst/>
          </a:prstGeom>
        </p:spPr>
      </p:pic>
    </p:spTree>
    <p:extLst>
      <p:ext uri="{BB962C8B-B14F-4D97-AF65-F5344CB8AC3E}">
        <p14:creationId xmlns:p14="http://schemas.microsoft.com/office/powerpoint/2010/main" val="150178394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ADE1-F871-0976-F3C1-2E381CC5E086}"/>
              </a:ext>
            </a:extLst>
          </p:cNvPr>
          <p:cNvSpPr>
            <a:spLocks noGrp="1"/>
          </p:cNvSpPr>
          <p:nvPr>
            <p:ph type="title"/>
          </p:nvPr>
        </p:nvSpPr>
        <p:spPr>
          <a:xfrm>
            <a:off x="685801" y="685800"/>
            <a:ext cx="9802687" cy="1151965"/>
          </a:xfrm>
        </p:spPr>
        <p:txBody>
          <a:bodyPr/>
          <a:lstStyle/>
          <a:p>
            <a:pPr algn="ctr"/>
            <a:r>
              <a:rPr lang="en-US" dirty="0">
                <a:latin typeface="Amasis MT Pro Light" panose="02040304050005020304" pitchFamily="18" charset="0"/>
              </a:rPr>
              <a:t>What is </a:t>
            </a:r>
            <a:r>
              <a:rPr lang="en-US" b="1" dirty="0">
                <a:latin typeface="Amasis MT Pro Light" panose="02040304050005020304" pitchFamily="18" charset="0"/>
              </a:rPr>
              <a:t>Attention</a:t>
            </a:r>
            <a:r>
              <a:rPr lang="en-US" dirty="0">
                <a:latin typeface="Amasis MT Pro Light" panose="02040304050005020304" pitchFamily="18" charset="0"/>
              </a:rPr>
              <a:t>?</a:t>
            </a:r>
          </a:p>
        </p:txBody>
      </p:sp>
      <p:sp>
        <p:nvSpPr>
          <p:cNvPr id="3" name="Content Placeholder 2">
            <a:extLst>
              <a:ext uri="{FF2B5EF4-FFF2-40B4-BE49-F238E27FC236}">
                <a16:creationId xmlns:a16="http://schemas.microsoft.com/office/drawing/2014/main" id="{74B4F348-2D88-15F1-0D05-DD5B9A1561EC}"/>
              </a:ext>
            </a:extLst>
          </p:cNvPr>
          <p:cNvSpPr>
            <a:spLocks noGrp="1"/>
          </p:cNvSpPr>
          <p:nvPr>
            <p:ph idx="1"/>
          </p:nvPr>
        </p:nvSpPr>
        <p:spPr>
          <a:xfrm>
            <a:off x="838200" y="1825626"/>
            <a:ext cx="7269480" cy="2041586"/>
          </a:xfrm>
        </p:spPr>
        <p:txBody>
          <a:bodyPr/>
          <a:lstStyle/>
          <a:p>
            <a:r>
              <a:rPr lang="en-US" dirty="0">
                <a:latin typeface="Amasis MT Pro Light" panose="02040304050005020304" pitchFamily="18" charset="0"/>
              </a:rPr>
              <a:t>It focuses on the important words in a given input sentence.</a:t>
            </a:r>
          </a:p>
          <a:p>
            <a:endParaRPr lang="en-US" dirty="0">
              <a:latin typeface="Amasis MT Pro Light" panose="02040304050005020304" pitchFamily="18" charset="0"/>
            </a:endParaRPr>
          </a:p>
        </p:txBody>
      </p:sp>
      <p:pic>
        <p:nvPicPr>
          <p:cNvPr id="4" name="Content Placeholder 6" descr="Diagram&#10;&#10;Description automatically generated">
            <a:extLst>
              <a:ext uri="{FF2B5EF4-FFF2-40B4-BE49-F238E27FC236}">
                <a16:creationId xmlns:a16="http://schemas.microsoft.com/office/drawing/2014/main" id="{655AFC6F-E172-C78E-89C1-1FF0CEAA2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2592" y="0"/>
            <a:ext cx="2969408" cy="3504066"/>
          </a:xfrm>
          <a:prstGeom prst="rect">
            <a:avLst/>
          </a:prstGeom>
        </p:spPr>
      </p:pic>
      <p:pic>
        <p:nvPicPr>
          <p:cNvPr id="8" name="Picture 7">
            <a:extLst>
              <a:ext uri="{FF2B5EF4-FFF2-40B4-BE49-F238E27FC236}">
                <a16:creationId xmlns:a16="http://schemas.microsoft.com/office/drawing/2014/main" id="{99E76F26-350B-1372-D5AC-1DBEC429469D}"/>
              </a:ext>
            </a:extLst>
          </p:cNvPr>
          <p:cNvPicPr>
            <a:picLocks noChangeAspect="1"/>
          </p:cNvPicPr>
          <p:nvPr/>
        </p:nvPicPr>
        <p:blipFill>
          <a:blip r:embed="rId3"/>
          <a:stretch>
            <a:fillRect/>
          </a:stretch>
        </p:blipFill>
        <p:spPr>
          <a:xfrm>
            <a:off x="2829881" y="2990789"/>
            <a:ext cx="6290455" cy="876422"/>
          </a:xfrm>
          <a:prstGeom prst="rect">
            <a:avLst/>
          </a:prstGeom>
        </p:spPr>
      </p:pic>
      <p:pic>
        <p:nvPicPr>
          <p:cNvPr id="12" name="Picture 11">
            <a:extLst>
              <a:ext uri="{FF2B5EF4-FFF2-40B4-BE49-F238E27FC236}">
                <a16:creationId xmlns:a16="http://schemas.microsoft.com/office/drawing/2014/main" id="{FB1371ED-907A-834C-E77E-5FA9B83F9225}"/>
              </a:ext>
            </a:extLst>
          </p:cNvPr>
          <p:cNvPicPr>
            <a:picLocks noChangeAspect="1"/>
          </p:cNvPicPr>
          <p:nvPr/>
        </p:nvPicPr>
        <p:blipFill>
          <a:blip r:embed="rId4"/>
          <a:stretch>
            <a:fillRect/>
          </a:stretch>
        </p:blipFill>
        <p:spPr>
          <a:xfrm>
            <a:off x="2072640" y="4185923"/>
            <a:ext cx="7559040" cy="2230949"/>
          </a:xfrm>
          <a:prstGeom prst="rect">
            <a:avLst/>
          </a:prstGeom>
        </p:spPr>
      </p:pic>
    </p:spTree>
    <p:extLst>
      <p:ext uri="{BB962C8B-B14F-4D97-AF65-F5344CB8AC3E}">
        <p14:creationId xmlns:p14="http://schemas.microsoft.com/office/powerpoint/2010/main" val="380235782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46D9-1494-0123-89E3-FAE94A2DC236}"/>
              </a:ext>
            </a:extLst>
          </p:cNvPr>
          <p:cNvSpPr>
            <a:spLocks noGrp="1"/>
          </p:cNvSpPr>
          <p:nvPr>
            <p:ph type="title"/>
          </p:nvPr>
        </p:nvSpPr>
        <p:spPr>
          <a:xfrm>
            <a:off x="965200" y="287475"/>
            <a:ext cx="8483598" cy="1175566"/>
          </a:xfrm>
        </p:spPr>
        <p:txBody>
          <a:bodyPr/>
          <a:lstStyle/>
          <a:p>
            <a:r>
              <a:rPr lang="en-US" b="1">
                <a:latin typeface="Amasis MT Pro Light" panose="02040304050005020304" pitchFamily="18" charset="0"/>
              </a:rPr>
              <a:t>Self Attention</a:t>
            </a:r>
          </a:p>
        </p:txBody>
      </p:sp>
      <p:sp>
        <p:nvSpPr>
          <p:cNvPr id="3" name="Content Placeholder 2">
            <a:extLst>
              <a:ext uri="{FF2B5EF4-FFF2-40B4-BE49-F238E27FC236}">
                <a16:creationId xmlns:a16="http://schemas.microsoft.com/office/drawing/2014/main" id="{8CAE2D02-6B80-CAFB-695B-C201DBE13E91}"/>
              </a:ext>
            </a:extLst>
          </p:cNvPr>
          <p:cNvSpPr>
            <a:spLocks noGrp="1"/>
          </p:cNvSpPr>
          <p:nvPr>
            <p:ph idx="1"/>
          </p:nvPr>
        </p:nvSpPr>
        <p:spPr>
          <a:xfrm>
            <a:off x="6096000" y="3504065"/>
            <a:ext cx="5328920" cy="2672897"/>
          </a:xfrm>
        </p:spPr>
        <p:txBody>
          <a:bodyPr>
            <a:normAutofit lnSpcReduction="10000"/>
          </a:bodyPr>
          <a:lstStyle/>
          <a:p>
            <a:r>
              <a:rPr lang="en-US">
                <a:latin typeface="Amasis MT Pro Light" panose="02040304050005020304" pitchFamily="18" charset="0"/>
              </a:rPr>
              <a:t>Linear Layer : </a:t>
            </a:r>
          </a:p>
          <a:p>
            <a:pPr marL="0" indent="0">
              <a:buNone/>
            </a:pPr>
            <a:r>
              <a:rPr lang="en-US">
                <a:latin typeface="Amasis MT Pro Light" panose="02040304050005020304" pitchFamily="18" charset="0"/>
              </a:rPr>
              <a:t>	Consists of 3 neurons</a:t>
            </a:r>
          </a:p>
          <a:p>
            <a:r>
              <a:rPr lang="en-US">
                <a:latin typeface="Amasis MT Pro Light" panose="02040304050005020304" pitchFamily="18" charset="0"/>
              </a:rPr>
              <a:t>So if input is of the form 7 * 5 then output after linear layer will come 7  * 3 matrix </a:t>
            </a:r>
          </a:p>
          <a:p>
            <a:endParaRPr lang="en-US">
              <a:latin typeface="Amasis MT Pro Light" panose="02040304050005020304" pitchFamily="18" charset="0"/>
            </a:endParaRPr>
          </a:p>
        </p:txBody>
      </p:sp>
      <p:pic>
        <p:nvPicPr>
          <p:cNvPr id="5" name="Picture 4">
            <a:extLst>
              <a:ext uri="{FF2B5EF4-FFF2-40B4-BE49-F238E27FC236}">
                <a16:creationId xmlns:a16="http://schemas.microsoft.com/office/drawing/2014/main" id="{EC669FFF-AE2D-4A50-0F48-ED96110BF64D}"/>
              </a:ext>
            </a:extLst>
          </p:cNvPr>
          <p:cNvPicPr>
            <a:picLocks noChangeAspect="1"/>
          </p:cNvPicPr>
          <p:nvPr/>
        </p:nvPicPr>
        <p:blipFill>
          <a:blip r:embed="rId2"/>
          <a:stretch>
            <a:fillRect/>
          </a:stretch>
        </p:blipFill>
        <p:spPr>
          <a:xfrm>
            <a:off x="0" y="1463040"/>
            <a:ext cx="6024880" cy="5394960"/>
          </a:xfrm>
          <a:prstGeom prst="rect">
            <a:avLst/>
          </a:prstGeom>
        </p:spPr>
      </p:pic>
      <p:pic>
        <p:nvPicPr>
          <p:cNvPr id="6" name="Content Placeholder 6" descr="Diagram&#10;&#10;Description automatically generated">
            <a:extLst>
              <a:ext uri="{FF2B5EF4-FFF2-40B4-BE49-F238E27FC236}">
                <a16:creationId xmlns:a16="http://schemas.microsoft.com/office/drawing/2014/main" id="{4C830720-8883-3B2C-50E8-7DA08D7EE4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9918" y="-1"/>
            <a:ext cx="2969408" cy="3504066"/>
          </a:xfrm>
          <a:prstGeom prst="rect">
            <a:avLst/>
          </a:prstGeom>
        </p:spPr>
      </p:pic>
    </p:spTree>
    <p:extLst>
      <p:ext uri="{BB962C8B-B14F-4D97-AF65-F5344CB8AC3E}">
        <p14:creationId xmlns:p14="http://schemas.microsoft.com/office/powerpoint/2010/main" val="30036001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579C-081E-EE9E-9107-9A33AAAC7F57}"/>
              </a:ext>
            </a:extLst>
          </p:cNvPr>
          <p:cNvSpPr>
            <a:spLocks noGrp="1"/>
          </p:cNvSpPr>
          <p:nvPr>
            <p:ph type="title"/>
          </p:nvPr>
        </p:nvSpPr>
        <p:spPr>
          <a:xfrm>
            <a:off x="2809609" y="4004218"/>
            <a:ext cx="1142631" cy="303622"/>
          </a:xfrm>
          <a:solidFill>
            <a:schemeClr val="accent1">
              <a:lumMod val="75000"/>
            </a:schemeClr>
          </a:solidFill>
        </p:spPr>
        <p:txBody>
          <a:bodyPr>
            <a:normAutofit fontScale="90000"/>
          </a:bodyPr>
          <a:lstStyle/>
          <a:p>
            <a:pPr algn="ctr"/>
            <a:r>
              <a:rPr lang="en-US" sz="2000">
                <a:solidFill>
                  <a:schemeClr val="bg1"/>
                </a:solidFill>
                <a:latin typeface="Amasis MT Pro Light" panose="02040304050005020304" pitchFamily="18" charset="0"/>
              </a:rPr>
              <a:t>Masking</a:t>
            </a:r>
          </a:p>
        </p:txBody>
      </p:sp>
      <p:sp>
        <p:nvSpPr>
          <p:cNvPr id="3" name="Content Placeholder 2">
            <a:extLst>
              <a:ext uri="{FF2B5EF4-FFF2-40B4-BE49-F238E27FC236}">
                <a16:creationId xmlns:a16="http://schemas.microsoft.com/office/drawing/2014/main" id="{C8CC17AC-07AD-77D3-AAA6-76F45D9FB975}"/>
              </a:ext>
            </a:extLst>
          </p:cNvPr>
          <p:cNvSpPr>
            <a:spLocks noGrp="1"/>
          </p:cNvSpPr>
          <p:nvPr>
            <p:ph idx="1"/>
          </p:nvPr>
        </p:nvSpPr>
        <p:spPr>
          <a:xfrm>
            <a:off x="5157587" y="1266462"/>
            <a:ext cx="4744720" cy="5038273"/>
          </a:xfrm>
        </p:spPr>
        <p:txBody>
          <a:bodyPr/>
          <a:lstStyle/>
          <a:p>
            <a:r>
              <a:rPr lang="en-US" b="1" dirty="0" err="1">
                <a:latin typeface="Amasis MT Pro Light" panose="02040304050005020304" pitchFamily="18" charset="0"/>
              </a:rPr>
              <a:t>MatMul</a:t>
            </a:r>
            <a:r>
              <a:rPr lang="en-US" dirty="0">
                <a:latin typeface="Amasis MT Pro Light" panose="02040304050005020304" pitchFamily="18" charset="0"/>
              </a:rPr>
              <a:t>:</a:t>
            </a:r>
          </a:p>
          <a:p>
            <a:pPr marL="0" indent="0">
              <a:buNone/>
            </a:pPr>
            <a:r>
              <a:rPr lang="en-US" dirty="0">
                <a:latin typeface="Amasis MT Pro Light" panose="02040304050005020304" pitchFamily="18" charset="0"/>
              </a:rPr>
              <a:t>	M= A * B(Transpose)</a:t>
            </a:r>
          </a:p>
          <a:p>
            <a:pPr marL="0" indent="0">
              <a:buNone/>
            </a:pPr>
            <a:r>
              <a:rPr lang="en-US" dirty="0">
                <a:latin typeface="Amasis MT Pro Light" panose="02040304050005020304" pitchFamily="18" charset="0"/>
              </a:rPr>
              <a:t>	A : 7 * 3</a:t>
            </a:r>
          </a:p>
          <a:p>
            <a:pPr marL="0" indent="0">
              <a:buNone/>
            </a:pPr>
            <a:r>
              <a:rPr lang="en-US" dirty="0">
                <a:latin typeface="Amasis MT Pro Light" panose="02040304050005020304" pitchFamily="18" charset="0"/>
              </a:rPr>
              <a:t>	B(Transpose) : 3 * 7</a:t>
            </a:r>
          </a:p>
          <a:p>
            <a:pPr marL="0" indent="0">
              <a:buNone/>
            </a:pPr>
            <a:endParaRPr lang="en-US" dirty="0">
              <a:latin typeface="Amasis MT Pro Light" panose="02040304050005020304" pitchFamily="18" charset="0"/>
            </a:endParaRPr>
          </a:p>
          <a:p>
            <a:r>
              <a:rPr lang="en-US" b="1" dirty="0">
                <a:latin typeface="Amasis MT Pro Light" panose="02040304050005020304" pitchFamily="18" charset="0"/>
              </a:rPr>
              <a:t>Scale</a:t>
            </a:r>
            <a:r>
              <a:rPr lang="en-US" dirty="0">
                <a:latin typeface="Amasis MT Pro Light" panose="02040304050005020304" pitchFamily="18" charset="0"/>
              </a:rPr>
              <a:t> : M = M / pow(d, 0.5), d: </a:t>
            </a:r>
            <a:r>
              <a:rPr lang="en-US" dirty="0" err="1">
                <a:latin typeface="Amasis MT Pro Light" panose="02040304050005020304" pitchFamily="18" charset="0"/>
              </a:rPr>
              <a:t>dimention</a:t>
            </a:r>
            <a:r>
              <a:rPr lang="en-US" dirty="0">
                <a:latin typeface="Amasis MT Pro Light" panose="02040304050005020304" pitchFamily="18" charset="0"/>
              </a:rPr>
              <a:t> of M</a:t>
            </a:r>
          </a:p>
          <a:p>
            <a:pPr marL="0" indent="0">
              <a:buNone/>
            </a:pPr>
            <a:endParaRPr lang="en-US" dirty="0">
              <a:latin typeface="Amasis MT Pro Light" panose="02040304050005020304" pitchFamily="18" charset="0"/>
            </a:endParaRPr>
          </a:p>
        </p:txBody>
      </p:sp>
      <p:sp>
        <p:nvSpPr>
          <p:cNvPr id="4" name="Title 1">
            <a:extLst>
              <a:ext uri="{FF2B5EF4-FFF2-40B4-BE49-F238E27FC236}">
                <a16:creationId xmlns:a16="http://schemas.microsoft.com/office/drawing/2014/main" id="{1EB7AE58-399E-671E-E0DB-031BA40018DC}"/>
              </a:ext>
            </a:extLst>
          </p:cNvPr>
          <p:cNvSpPr txBox="1"/>
          <p:nvPr/>
        </p:nvSpPr>
        <p:spPr>
          <a:xfrm>
            <a:off x="2218764" y="-281533"/>
            <a:ext cx="7754472" cy="2083435"/>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masis MT Pro Light" panose="02040304050005020304" pitchFamily="18" charset="0"/>
              </a:rPr>
              <a:t>Masked Multi Self Attention</a:t>
            </a:r>
          </a:p>
        </p:txBody>
      </p:sp>
      <p:pic>
        <p:nvPicPr>
          <p:cNvPr id="5" name="Content Placeholder 6" descr="Diagram&#10;&#10;Description automatically generated">
            <a:extLst>
              <a:ext uri="{FF2B5EF4-FFF2-40B4-BE49-F238E27FC236}">
                <a16:creationId xmlns:a16="http://schemas.microsoft.com/office/drawing/2014/main" id="{36138572-A73B-DBF8-6A19-2F3AB368C2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9758" y="0"/>
            <a:ext cx="2969408" cy="3504066"/>
          </a:xfrm>
          <a:prstGeom prst="rect">
            <a:avLst/>
          </a:prstGeom>
        </p:spPr>
      </p:pic>
      <p:pic>
        <p:nvPicPr>
          <p:cNvPr id="9" name="Picture 8">
            <a:extLst>
              <a:ext uri="{FF2B5EF4-FFF2-40B4-BE49-F238E27FC236}">
                <a16:creationId xmlns:a16="http://schemas.microsoft.com/office/drawing/2014/main" id="{A5215406-C998-5AAB-C1B9-58207609F249}"/>
              </a:ext>
            </a:extLst>
          </p:cNvPr>
          <p:cNvPicPr>
            <a:picLocks noChangeAspect="1"/>
          </p:cNvPicPr>
          <p:nvPr/>
        </p:nvPicPr>
        <p:blipFill>
          <a:blip r:embed="rId3"/>
          <a:stretch>
            <a:fillRect/>
          </a:stretch>
        </p:blipFill>
        <p:spPr>
          <a:xfrm>
            <a:off x="-11180" y="1295628"/>
            <a:ext cx="5168767" cy="4802187"/>
          </a:xfrm>
          <a:prstGeom prst="rect">
            <a:avLst/>
          </a:prstGeom>
        </p:spPr>
      </p:pic>
      <p:sp>
        <p:nvSpPr>
          <p:cNvPr id="12" name="Title 1">
            <a:extLst>
              <a:ext uri="{FF2B5EF4-FFF2-40B4-BE49-F238E27FC236}">
                <a16:creationId xmlns:a16="http://schemas.microsoft.com/office/drawing/2014/main" id="{119499FE-8DC6-AB21-2ECD-C07EF7A34453}"/>
              </a:ext>
            </a:extLst>
          </p:cNvPr>
          <p:cNvSpPr txBox="1"/>
          <p:nvPr/>
        </p:nvSpPr>
        <p:spPr>
          <a:xfrm>
            <a:off x="929640" y="4004218"/>
            <a:ext cx="1407160" cy="223520"/>
          </a:xfrm>
          <a:prstGeom prst="rect">
            <a:avLst/>
          </a:prstGeom>
          <a:solidFill>
            <a:schemeClr val="bg1"/>
          </a:solidFill>
        </p:spPr>
        <p:txBody>
          <a:bodyPr vert="horz" lIns="91440" tIns="45720" rIns="91440" bIns="45720" rtlCol="0" anchor="ctr">
            <a:normAutofit fontScale="25000" lnSpcReduction="20000"/>
          </a:bodyPr>
          <a:lstStyle>
            <a:defPPr>
              <a:defRPr lang="en-US"/>
            </a:defPPr>
            <a:lvl1pPr marL="0" algn="l" defTabSz="914400" rtl="0" eaLnBrk="1" latinLnBrk="0" hangingPunct="1">
              <a:lnSpc>
                <a:spcPct val="90000"/>
              </a:lnSpc>
              <a:spcBef>
                <a:spcPct val="0"/>
              </a:spcBef>
              <a:buNone/>
              <a:defRPr sz="4400" kern="1200">
                <a:solidFill>
                  <a:schemeClr val="bg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4" name="Straight Arrow Connector 13">
            <a:extLst>
              <a:ext uri="{FF2B5EF4-FFF2-40B4-BE49-F238E27FC236}">
                <a16:creationId xmlns:a16="http://schemas.microsoft.com/office/drawing/2014/main" id="{ADEBAA60-6CDC-99F1-B6A1-D8E0CC45BE02}"/>
              </a:ext>
            </a:extLst>
          </p:cNvPr>
          <p:cNvCxnSpPr/>
          <p:nvPr/>
        </p:nvCxnSpPr>
        <p:spPr>
          <a:xfrm flipV="1">
            <a:off x="2336800" y="4145280"/>
            <a:ext cx="472809" cy="233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361105F-BEF5-A9B3-12DA-0D39E124A207}"/>
              </a:ext>
            </a:extLst>
          </p:cNvPr>
          <p:cNvCxnSpPr/>
          <p:nvPr/>
        </p:nvCxnSpPr>
        <p:spPr>
          <a:xfrm flipH="1" flipV="1">
            <a:off x="2336800" y="3840480"/>
            <a:ext cx="472809" cy="3036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288813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B8A3-E339-6E9A-2F0B-A3C09F9AD89A}"/>
              </a:ext>
            </a:extLst>
          </p:cNvPr>
          <p:cNvSpPr>
            <a:spLocks noGrp="1"/>
          </p:cNvSpPr>
          <p:nvPr>
            <p:ph type="title"/>
          </p:nvPr>
        </p:nvSpPr>
        <p:spPr/>
        <p:txBody>
          <a:bodyPr/>
          <a:lstStyle/>
          <a:p>
            <a:pPr algn="ctr"/>
            <a:r>
              <a:rPr lang="en-US" b="1">
                <a:latin typeface="Amasis MT Pro Light" panose="02040304050005020304" pitchFamily="18" charset="0"/>
              </a:rPr>
              <a:t>Masking</a:t>
            </a:r>
          </a:p>
        </p:txBody>
      </p:sp>
      <p:sp>
        <p:nvSpPr>
          <p:cNvPr id="3" name="Content Placeholder 2">
            <a:extLst>
              <a:ext uri="{FF2B5EF4-FFF2-40B4-BE49-F238E27FC236}">
                <a16:creationId xmlns:a16="http://schemas.microsoft.com/office/drawing/2014/main" id="{29058495-8E6A-0233-DAFC-9597DDE4C5D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9F16577-1FA6-BB22-3E8C-F2A1A93E4455}"/>
              </a:ext>
            </a:extLst>
          </p:cNvPr>
          <p:cNvPicPr>
            <a:picLocks noChangeAspect="1"/>
          </p:cNvPicPr>
          <p:nvPr/>
        </p:nvPicPr>
        <p:blipFill>
          <a:blip r:embed="rId2"/>
          <a:stretch>
            <a:fillRect/>
          </a:stretch>
        </p:blipFill>
        <p:spPr>
          <a:xfrm>
            <a:off x="101600" y="1690688"/>
            <a:ext cx="11872515" cy="4749006"/>
          </a:xfrm>
          <a:prstGeom prst="rect">
            <a:avLst/>
          </a:prstGeom>
        </p:spPr>
      </p:pic>
    </p:spTree>
    <p:extLst>
      <p:ext uri="{BB962C8B-B14F-4D97-AF65-F5344CB8AC3E}">
        <p14:creationId xmlns:p14="http://schemas.microsoft.com/office/powerpoint/2010/main" val="344402962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8046-5522-32E2-52D1-1E4A99ECF9D4}"/>
              </a:ext>
            </a:extLst>
          </p:cNvPr>
          <p:cNvSpPr>
            <a:spLocks noGrp="1"/>
          </p:cNvSpPr>
          <p:nvPr>
            <p:ph type="title"/>
          </p:nvPr>
        </p:nvSpPr>
        <p:spPr/>
        <p:txBody>
          <a:bodyPr/>
          <a:lstStyle/>
          <a:p>
            <a:pPr algn="ctr"/>
            <a:r>
              <a:rPr lang="en-US" b="1">
                <a:latin typeface="Amasis MT Pro Light" panose="02040304050005020304" pitchFamily="18" charset="0"/>
              </a:rPr>
              <a:t>After Softmax..</a:t>
            </a:r>
          </a:p>
        </p:txBody>
      </p:sp>
      <p:pic>
        <p:nvPicPr>
          <p:cNvPr id="5" name="Content Placeholder 4">
            <a:extLst>
              <a:ext uri="{FF2B5EF4-FFF2-40B4-BE49-F238E27FC236}">
                <a16:creationId xmlns:a16="http://schemas.microsoft.com/office/drawing/2014/main" id="{4A940E22-33A5-8931-47D0-71430FEE4FD6}"/>
              </a:ext>
            </a:extLst>
          </p:cNvPr>
          <p:cNvPicPr>
            <a:picLocks noGrp="1" noChangeAspect="1"/>
          </p:cNvPicPr>
          <p:nvPr>
            <p:ph idx="1"/>
          </p:nvPr>
        </p:nvPicPr>
        <p:blipFill>
          <a:blip r:embed="rId2"/>
          <a:stretch>
            <a:fillRect/>
          </a:stretch>
        </p:blipFill>
        <p:spPr>
          <a:xfrm>
            <a:off x="1342952" y="2018665"/>
            <a:ext cx="5787535" cy="4351338"/>
          </a:xfrm>
        </p:spPr>
      </p:pic>
      <p:pic>
        <p:nvPicPr>
          <p:cNvPr id="6" name="Picture 5">
            <a:extLst>
              <a:ext uri="{FF2B5EF4-FFF2-40B4-BE49-F238E27FC236}">
                <a16:creationId xmlns:a16="http://schemas.microsoft.com/office/drawing/2014/main" id="{F78E07B5-2770-99DC-093C-E2EAA1C29CCF}"/>
              </a:ext>
            </a:extLst>
          </p:cNvPr>
          <p:cNvPicPr>
            <a:picLocks noChangeAspect="1"/>
          </p:cNvPicPr>
          <p:nvPr/>
        </p:nvPicPr>
        <p:blipFill>
          <a:blip r:embed="rId3"/>
          <a:stretch>
            <a:fillRect/>
          </a:stretch>
        </p:blipFill>
        <p:spPr>
          <a:xfrm>
            <a:off x="8084596" y="5167312"/>
            <a:ext cx="2764452" cy="1053715"/>
          </a:xfrm>
          <a:prstGeom prst="rect">
            <a:avLst/>
          </a:prstGeom>
        </p:spPr>
      </p:pic>
      <p:pic>
        <p:nvPicPr>
          <p:cNvPr id="7" name="Picture 6">
            <a:extLst>
              <a:ext uri="{FF2B5EF4-FFF2-40B4-BE49-F238E27FC236}">
                <a16:creationId xmlns:a16="http://schemas.microsoft.com/office/drawing/2014/main" id="{6D18822F-4FAC-3D5B-9BF3-0C0DF335D1F0}"/>
              </a:ext>
            </a:extLst>
          </p:cNvPr>
          <p:cNvPicPr>
            <a:picLocks noChangeAspect="1"/>
          </p:cNvPicPr>
          <p:nvPr/>
        </p:nvPicPr>
        <p:blipFill>
          <a:blip r:embed="rId4"/>
          <a:stretch>
            <a:fillRect/>
          </a:stretch>
        </p:blipFill>
        <p:spPr>
          <a:xfrm>
            <a:off x="7810276" y="1690688"/>
            <a:ext cx="3335809" cy="2987040"/>
          </a:xfrm>
          <a:prstGeom prst="rect">
            <a:avLst/>
          </a:prstGeom>
        </p:spPr>
      </p:pic>
    </p:spTree>
    <p:extLst>
      <p:ext uri="{BB962C8B-B14F-4D97-AF65-F5344CB8AC3E}">
        <p14:creationId xmlns:p14="http://schemas.microsoft.com/office/powerpoint/2010/main" val="36170068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1FE6-0573-5B49-1C25-5C74F3B0737A}"/>
              </a:ext>
            </a:extLst>
          </p:cNvPr>
          <p:cNvSpPr>
            <a:spLocks noGrp="1"/>
          </p:cNvSpPr>
          <p:nvPr>
            <p:ph type="title"/>
          </p:nvPr>
        </p:nvSpPr>
        <p:spPr/>
        <p:txBody>
          <a:bodyPr/>
          <a:lstStyle/>
          <a:p>
            <a:r>
              <a:rPr lang="en-US" b="1">
                <a:latin typeface="Amasis MT Pro Light" panose="02040304050005020304" pitchFamily="18" charset="0"/>
              </a:rPr>
              <a:t>Feed Forward Network</a:t>
            </a:r>
          </a:p>
        </p:txBody>
      </p:sp>
      <p:sp>
        <p:nvSpPr>
          <p:cNvPr id="3" name="Content Placeholder 2">
            <a:extLst>
              <a:ext uri="{FF2B5EF4-FFF2-40B4-BE49-F238E27FC236}">
                <a16:creationId xmlns:a16="http://schemas.microsoft.com/office/drawing/2014/main" id="{A7794E2A-3FBE-C2C2-9DCF-17E856E9DE8A}"/>
              </a:ext>
            </a:extLst>
          </p:cNvPr>
          <p:cNvSpPr>
            <a:spLocks noGrp="1"/>
          </p:cNvSpPr>
          <p:nvPr>
            <p:ph idx="1"/>
          </p:nvPr>
        </p:nvSpPr>
        <p:spPr>
          <a:xfrm>
            <a:off x="106680" y="2115185"/>
            <a:ext cx="10515600" cy="4351338"/>
          </a:xfrm>
        </p:spPr>
        <p:txBody>
          <a:bodyPr>
            <a:normAutofit fontScale="92500"/>
          </a:bodyPr>
          <a:lstStyle/>
          <a:p>
            <a:r>
              <a:rPr lang="en-US" b="0" i="0">
                <a:solidFill>
                  <a:srgbClr val="404040"/>
                </a:solidFill>
                <a:effectLst/>
                <a:latin typeface="Trebuchet MS" panose="020B0603020202020204" pitchFamily="34" charset="0"/>
              </a:rPr>
              <a:t>The Multi-Heads Self-Attention mechanism is followed by two fully connected layers of the Feed Forward block.</a:t>
            </a:r>
          </a:p>
          <a:p>
            <a:r>
              <a:rPr lang="en-US" b="0" i="0">
                <a:solidFill>
                  <a:srgbClr val="404040"/>
                </a:solidFill>
                <a:effectLst/>
                <a:latin typeface="Trebuchet MS" panose="020B0603020202020204" pitchFamily="34" charset="0"/>
              </a:rPr>
              <a:t> The first (hidden) layer contains 4 times as many neurons as the input sequence with the ReLU activation function. </a:t>
            </a:r>
          </a:p>
          <a:p>
            <a:r>
              <a:rPr lang="en-US" b="0" i="0">
                <a:solidFill>
                  <a:srgbClr val="404040"/>
                </a:solidFill>
                <a:effectLst/>
                <a:latin typeface="Trebuchet MS" panose="020B0603020202020204" pitchFamily="34" charset="0"/>
              </a:rPr>
              <a:t>The dimension of the second layer is equal to the dimension of the input sequence, and neurons do not use the activation function.</a:t>
            </a:r>
            <a:br>
              <a:rPr lang="en-US" b="0" i="0">
                <a:solidFill>
                  <a:srgbClr val="404040"/>
                </a:solidFill>
                <a:effectLst/>
                <a:latin typeface="Trebuchet MS" panose="020B0603020202020204" pitchFamily="34" charset="0"/>
              </a:rPr>
            </a:br>
            <a:endParaRPr lang="en-US" b="0" i="0">
              <a:solidFill>
                <a:srgbClr val="404040"/>
              </a:solidFill>
              <a:effectLst/>
              <a:latin typeface="Trebuchet MS" panose="020B0603020202020204" pitchFamily="34" charset="0"/>
            </a:endParaRPr>
          </a:p>
          <a:p>
            <a:endParaRPr lang="en-US"/>
          </a:p>
        </p:txBody>
      </p:sp>
      <p:pic>
        <p:nvPicPr>
          <p:cNvPr id="4" name="Content Placeholder 6" descr="Diagram&#10;&#10;Description automatically generated">
            <a:extLst>
              <a:ext uri="{FF2B5EF4-FFF2-40B4-BE49-F238E27FC236}">
                <a16:creationId xmlns:a16="http://schemas.microsoft.com/office/drawing/2014/main" id="{B663CD83-9A6F-D896-BD34-919E5F0F2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9918" y="-1"/>
            <a:ext cx="2969408" cy="3504066"/>
          </a:xfrm>
          <a:prstGeom prst="rect">
            <a:avLst/>
          </a:prstGeom>
        </p:spPr>
      </p:pic>
    </p:spTree>
    <p:extLst>
      <p:ext uri="{BB962C8B-B14F-4D97-AF65-F5344CB8AC3E}">
        <p14:creationId xmlns:p14="http://schemas.microsoft.com/office/powerpoint/2010/main" val="304514767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8B52B4-AD0A-4510-87E3-B0C9F2235D4B}"/>
              </a:ext>
            </a:extLst>
          </p:cNvPr>
          <p:cNvSpPr>
            <a:spLocks noGrp="1"/>
          </p:cNvSpPr>
          <p:nvPr>
            <p:ph idx="1"/>
          </p:nvPr>
        </p:nvSpPr>
        <p:spPr/>
        <p:txBody>
          <a:bodyPr/>
          <a:lstStyle/>
          <a:p>
            <a:endParaRPr lang="en-US"/>
          </a:p>
        </p:txBody>
      </p:sp>
      <p:pic>
        <p:nvPicPr>
          <p:cNvPr id="3074" name="Picture 2" descr="GPT Explained | Papers With Code">
            <a:extLst>
              <a:ext uri="{FF2B5EF4-FFF2-40B4-BE49-F238E27FC236}">
                <a16:creationId xmlns:a16="http://schemas.microsoft.com/office/drawing/2014/main" id="{9A1332C8-CF09-1560-C7B3-0A80DEBAF8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819943"/>
            <a:ext cx="12192000" cy="521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539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IN" b="1">
                <a:solidFill>
                  <a:schemeClr val="tx1"/>
                </a:solidFill>
              </a:rPr>
              <a:t>Bidirectional Encoder Representations from Transformers</a:t>
            </a:r>
            <a:endParaRPr lang="en-IN">
              <a:solidFill>
                <a:schemeClr val="tx1"/>
              </a:solidFill>
            </a:endParaRPr>
          </a:p>
        </p:txBody>
      </p:sp>
      <p:sp>
        <p:nvSpPr>
          <p:cNvPr id="2" name="Title 1"/>
          <p:cNvSpPr>
            <a:spLocks noGrp="1"/>
          </p:cNvSpPr>
          <p:nvPr>
            <p:ph type="title"/>
          </p:nvPr>
        </p:nvSpPr>
        <p:spPr/>
        <p:txBody>
          <a:bodyPr/>
          <a:lstStyle/>
          <a:p>
            <a:r>
              <a:rPr lang="en-US"/>
              <a:t>BERT</a:t>
            </a:r>
            <a:endParaRPr lang="en-IN"/>
          </a:p>
        </p:txBody>
      </p:sp>
    </p:spTree>
    <p:extLst>
      <p:ext uri="{BB962C8B-B14F-4D97-AF65-F5344CB8AC3E}">
        <p14:creationId xmlns:p14="http://schemas.microsoft.com/office/powerpoint/2010/main" val="36330680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78CF1-B7CB-7C3F-8031-6C09BD694603}"/>
              </a:ext>
            </a:extLst>
          </p:cNvPr>
          <p:cNvPicPr>
            <a:picLocks noChangeAspect="1"/>
          </p:cNvPicPr>
          <p:nvPr/>
        </p:nvPicPr>
        <p:blipFill>
          <a:blip r:embed="rId2"/>
          <a:stretch>
            <a:fillRect/>
          </a:stretch>
        </p:blipFill>
        <p:spPr>
          <a:xfrm>
            <a:off x="407368" y="332656"/>
            <a:ext cx="11373079" cy="6120680"/>
          </a:xfrm>
          <a:prstGeom prst="rect">
            <a:avLst/>
          </a:prstGeom>
        </p:spPr>
      </p:pic>
    </p:spTree>
    <p:extLst>
      <p:ext uri="{BB962C8B-B14F-4D97-AF65-F5344CB8AC3E}">
        <p14:creationId xmlns:p14="http://schemas.microsoft.com/office/powerpoint/2010/main" val="277300429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a:t>Recent paper published by researchers at Google AI Language.</a:t>
            </a:r>
          </a:p>
          <a:p>
            <a:r>
              <a:rPr lang="en-US" sz="2000"/>
              <a:t>Applying the bidirectional training of Transformer, a popular attention model, to language modeling.</a:t>
            </a:r>
          </a:p>
          <a:p>
            <a:r>
              <a:rPr lang="en-US" sz="2000"/>
              <a:t>Have a deeper sense of language context and flow than single-direction language models.</a:t>
            </a:r>
          </a:p>
          <a:p>
            <a:r>
              <a:rPr lang="en-US" sz="2000"/>
              <a:t>Learns the context of a word based on all of its surroundings (left and right of the word)</a:t>
            </a:r>
            <a:endParaRPr lang="en-IN" sz="2000"/>
          </a:p>
        </p:txBody>
      </p:sp>
      <p:sp>
        <p:nvSpPr>
          <p:cNvPr id="2" name="Title 1"/>
          <p:cNvSpPr>
            <a:spLocks noGrp="1"/>
          </p:cNvSpPr>
          <p:nvPr>
            <p:ph type="title"/>
          </p:nvPr>
        </p:nvSpPr>
        <p:spPr/>
        <p:txBody>
          <a:bodyPr/>
          <a:lstStyle/>
          <a:p>
            <a:r>
              <a:rPr lang="en-US"/>
              <a:t>Introduction</a:t>
            </a:r>
            <a:endParaRPr lang="en-IN"/>
          </a:p>
        </p:txBody>
      </p:sp>
    </p:spTree>
    <p:extLst>
      <p:ext uri="{BB962C8B-B14F-4D97-AF65-F5344CB8AC3E}">
        <p14:creationId xmlns:p14="http://schemas.microsoft.com/office/powerpoint/2010/main" val="110708150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a:t>BERT makes use of a Transformer, an attention mechanism.</a:t>
            </a:r>
          </a:p>
          <a:p>
            <a:r>
              <a:rPr lang="en-US" sz="2000"/>
              <a:t>Transformer includes two separate mechanisms — an encoder that reads the text input and a decoder that produces a prediction for the task.</a:t>
            </a:r>
          </a:p>
          <a:p>
            <a:r>
              <a:rPr lang="en-US" sz="2000"/>
              <a:t>Since BERT’s goal is to generate a language model, only the encoder mechanism is necessary.</a:t>
            </a:r>
          </a:p>
          <a:p>
            <a:r>
              <a:rPr lang="en-US" sz="2000"/>
              <a:t>The input is a sequence of tokens, which are first embedded into vectors and then processed in the neural network. </a:t>
            </a:r>
          </a:p>
          <a:p>
            <a:r>
              <a:rPr lang="en-US" sz="2000"/>
              <a:t>The output is a sequence of vectors of size H, in which each vector corresponds to an input token with the same index.</a:t>
            </a:r>
          </a:p>
          <a:p>
            <a:r>
              <a:rPr lang="en-US" sz="2000"/>
              <a:t>BERT uses 2 different strategies.</a:t>
            </a:r>
            <a:endParaRPr lang="en-IN" sz="2000"/>
          </a:p>
        </p:txBody>
      </p:sp>
      <p:sp>
        <p:nvSpPr>
          <p:cNvPr id="2" name="Title 1"/>
          <p:cNvSpPr>
            <a:spLocks noGrp="1"/>
          </p:cNvSpPr>
          <p:nvPr>
            <p:ph type="title"/>
          </p:nvPr>
        </p:nvSpPr>
        <p:spPr/>
        <p:txBody>
          <a:bodyPr/>
          <a:lstStyle/>
          <a:p>
            <a:r>
              <a:rPr lang="en-US"/>
              <a:t>Architecture</a:t>
            </a:r>
            <a:endParaRPr lang="en-IN"/>
          </a:p>
        </p:txBody>
      </p:sp>
    </p:spTree>
    <p:extLst>
      <p:ext uri="{BB962C8B-B14F-4D97-AF65-F5344CB8AC3E}">
        <p14:creationId xmlns:p14="http://schemas.microsoft.com/office/powerpoint/2010/main" val="197496175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a:t>Masked Language Model:</a:t>
            </a:r>
          </a:p>
          <a:p>
            <a:r>
              <a:rPr lang="en-US" sz="2000"/>
              <a:t>: Before feeding word sequences into BERT, 15% of the words in each sequence are replaced with a [MASK] token.</a:t>
            </a:r>
          </a:p>
          <a:p>
            <a:r>
              <a:rPr lang="en-US" sz="2000"/>
              <a:t> The model then attempts to predict the original value of the masked words, based on the context provided by the other, nonmasked, words in the sequence.</a:t>
            </a:r>
          </a:p>
          <a:p>
            <a:r>
              <a:rPr lang="en-US" sz="2000"/>
              <a:t> In technical terms, the prediction of the output words requires: Adding a classification layer on top of the encoder output, Multiplying the output vectors by the embedding matrix, transforming them into the vocabulary dimension, and Calculating the probability of each word in the vocabulary with softmax. </a:t>
            </a:r>
            <a:endParaRPr lang="en-IN" sz="2000"/>
          </a:p>
        </p:txBody>
      </p:sp>
      <p:sp>
        <p:nvSpPr>
          <p:cNvPr id="2" name="Title 1"/>
          <p:cNvSpPr>
            <a:spLocks noGrp="1"/>
          </p:cNvSpPr>
          <p:nvPr>
            <p:ph type="title"/>
          </p:nvPr>
        </p:nvSpPr>
        <p:spPr/>
        <p:txBody>
          <a:bodyPr/>
          <a:lstStyle/>
          <a:p>
            <a:r>
              <a:rPr lang="en-US"/>
              <a:t>Architecture</a:t>
            </a:r>
            <a:endParaRPr lang="en-IN"/>
          </a:p>
        </p:txBody>
      </p:sp>
    </p:spTree>
    <p:extLst>
      <p:ext uri="{BB962C8B-B14F-4D97-AF65-F5344CB8AC3E}">
        <p14:creationId xmlns:p14="http://schemas.microsoft.com/office/powerpoint/2010/main" val="184754735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a:t>Masked Language Model:</a:t>
            </a:r>
          </a:p>
          <a:p>
            <a:pPr marL="0" indent="0">
              <a:buNone/>
            </a:pPr>
            <a:endParaRPr lang="en-IN" sz="2000"/>
          </a:p>
        </p:txBody>
      </p:sp>
      <p:sp>
        <p:nvSpPr>
          <p:cNvPr id="2" name="Title 1"/>
          <p:cNvSpPr>
            <a:spLocks noGrp="1"/>
          </p:cNvSpPr>
          <p:nvPr>
            <p:ph type="title"/>
          </p:nvPr>
        </p:nvSpPr>
        <p:spPr/>
        <p:txBody>
          <a:bodyPr/>
          <a:lstStyle/>
          <a:p>
            <a:r>
              <a:rPr lang="en-US"/>
              <a:t>Architecture</a:t>
            </a:r>
            <a:endParaRPr lang="en-IN"/>
          </a:p>
        </p:txBody>
      </p:sp>
      <p:pic>
        <p:nvPicPr>
          <p:cNvPr id="1026" name="Picture 2" descr="C:\Users\SIDDHESH\Pictures\bert1.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1640" y="2492896"/>
            <a:ext cx="6336704"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97139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sz="2000"/>
              <a:t>Next Sentence Prediction:</a:t>
            </a:r>
          </a:p>
          <a:p>
            <a:r>
              <a:rPr lang="en-US" sz="2000"/>
              <a:t>Next Sentence Prediction: In the BERT training process, the model receives pairs of sentences as input and learns to predict if the second sentence in the pair is the subsequent sentence in the original document.</a:t>
            </a:r>
          </a:p>
          <a:p>
            <a:r>
              <a:rPr lang="en-US" sz="2000"/>
              <a:t> During training, 50% of the inputs are a pair in which the second sentence is the subsequent sentence in the original document, while in the other 50% a random sentence from the corpus is chosen as the second sentence.</a:t>
            </a:r>
          </a:p>
          <a:p>
            <a:r>
              <a:rPr lang="en-US" sz="2000"/>
              <a:t>A [CLS] token is inserted at the beginning of the first sentence and a [SEP] token is inserted at the end of each sentence</a:t>
            </a:r>
          </a:p>
          <a:p>
            <a:r>
              <a:rPr lang="en-US" sz="2000"/>
              <a:t>A positional embedding is added to each token to indicate its position in the sequence. </a:t>
            </a:r>
            <a:endParaRPr lang="en-IN" sz="2000"/>
          </a:p>
        </p:txBody>
      </p:sp>
      <p:sp>
        <p:nvSpPr>
          <p:cNvPr id="2" name="Title 1"/>
          <p:cNvSpPr>
            <a:spLocks noGrp="1"/>
          </p:cNvSpPr>
          <p:nvPr>
            <p:ph type="title"/>
          </p:nvPr>
        </p:nvSpPr>
        <p:spPr/>
        <p:txBody>
          <a:bodyPr/>
          <a:lstStyle/>
          <a:p>
            <a:r>
              <a:rPr lang="en-US"/>
              <a:t>Architecture</a:t>
            </a:r>
            <a:endParaRPr lang="en-IN"/>
          </a:p>
        </p:txBody>
      </p:sp>
    </p:spTree>
    <p:extLst>
      <p:ext uri="{BB962C8B-B14F-4D97-AF65-F5344CB8AC3E}">
        <p14:creationId xmlns:p14="http://schemas.microsoft.com/office/powerpoint/2010/main" val="21287867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a:t>Next Sentence Prediction:</a:t>
            </a:r>
          </a:p>
          <a:p>
            <a:pPr marL="0" indent="0">
              <a:buNone/>
            </a:pPr>
            <a:endParaRPr lang="en-IN" sz="2000"/>
          </a:p>
        </p:txBody>
      </p:sp>
      <p:sp>
        <p:nvSpPr>
          <p:cNvPr id="2" name="Title 1"/>
          <p:cNvSpPr>
            <a:spLocks noGrp="1"/>
          </p:cNvSpPr>
          <p:nvPr>
            <p:ph type="title"/>
          </p:nvPr>
        </p:nvSpPr>
        <p:spPr/>
        <p:txBody>
          <a:bodyPr/>
          <a:lstStyle/>
          <a:p>
            <a:r>
              <a:rPr lang="en-US"/>
              <a:t>Architecture</a:t>
            </a:r>
            <a:endParaRPr lang="en-IN"/>
          </a:p>
        </p:txBody>
      </p:sp>
      <p:pic>
        <p:nvPicPr>
          <p:cNvPr id="2050" name="Picture 2" descr="C:\Users\SIDDHESH\Pictures\bert2.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64" y="2636912"/>
            <a:ext cx="6336704"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7730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817440"/>
            <a:ext cx="8229600" cy="5040560"/>
          </a:xfrm>
        </p:spPr>
        <p:txBody>
          <a:bodyPr>
            <a:normAutofit fontScale="92500" lnSpcReduction="20000"/>
          </a:bodyPr>
          <a:lstStyle/>
          <a:p>
            <a:r>
              <a:rPr lang="en-US" sz="2000"/>
              <a:t>Training the language model in BERT is done by predicting 15% of the tokens in the input, that were randomly picked.</a:t>
            </a:r>
          </a:p>
          <a:p>
            <a:r>
              <a:rPr lang="en-US" sz="2000"/>
              <a:t> These tokens are pre-processed as follows — 80% are replaced with a “[MASK]” token, 10% with a random word, and 10% use the original word. </a:t>
            </a:r>
          </a:p>
          <a:p>
            <a:r>
              <a:rPr lang="en-US" sz="2000"/>
              <a:t>The intuition that led the authors to pick this approach is as follows.</a:t>
            </a:r>
          </a:p>
          <a:p>
            <a:r>
              <a:rPr lang="en-US" sz="2000"/>
              <a:t> If we used [MASK] 100% of the time the model wouldn’t necessarily produce good token representations for non-masked words. </a:t>
            </a:r>
          </a:p>
          <a:p>
            <a:r>
              <a:rPr lang="en-US" sz="2000"/>
              <a:t>The non-masked tokens were still used for context, but the model was optimized for predicting masked words. </a:t>
            </a:r>
          </a:p>
          <a:p>
            <a:r>
              <a:rPr lang="en-US" sz="2000"/>
              <a:t>If we used [MASK] 90% of the time and random words 10% of the time, this would teach the model that the observed word is never correct.</a:t>
            </a:r>
            <a:endParaRPr lang="en-IN" sz="2000"/>
          </a:p>
          <a:p>
            <a:r>
              <a:rPr lang="en-US" sz="2000"/>
              <a:t>If we used [MASK] 90% of the time and kept the same word 10% of the time, then the model could just trivially copy the non-contextual embedding.</a:t>
            </a:r>
          </a:p>
        </p:txBody>
      </p:sp>
      <p:sp>
        <p:nvSpPr>
          <p:cNvPr id="2" name="Title 1"/>
          <p:cNvSpPr>
            <a:spLocks noGrp="1"/>
          </p:cNvSpPr>
          <p:nvPr>
            <p:ph type="title"/>
          </p:nvPr>
        </p:nvSpPr>
        <p:spPr/>
        <p:txBody>
          <a:bodyPr/>
          <a:lstStyle/>
          <a:p>
            <a:r>
              <a:rPr lang="en-US"/>
              <a:t>Discussions</a:t>
            </a:r>
            <a:endParaRPr lang="en-IN"/>
          </a:p>
        </p:txBody>
      </p:sp>
    </p:spTree>
    <p:extLst>
      <p:ext uri="{BB962C8B-B14F-4D97-AF65-F5344CB8AC3E}">
        <p14:creationId xmlns:p14="http://schemas.microsoft.com/office/powerpoint/2010/main" val="426669511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a:t>No ablation was done on the ratios of this approach, and it may have worked better with different ratios.</a:t>
            </a:r>
          </a:p>
          <a:p>
            <a:r>
              <a:rPr lang="en-US" sz="2000"/>
              <a:t> In addition, the model performance wasn’t tested by simply masking 100% of the selected tokens.</a:t>
            </a:r>
          </a:p>
          <a:p>
            <a:r>
              <a:rPr lang="en-US" sz="2000"/>
              <a:t> BERT is undoubtedly a breakthrough in the use of Machine Learning for Natural Language Processing.</a:t>
            </a:r>
          </a:p>
          <a:p>
            <a:r>
              <a:rPr lang="en-US" sz="2000"/>
              <a:t> The fact that it’s approachable and allows fast fine-tuning will likely allow a wide range of practical applications in the future. </a:t>
            </a:r>
          </a:p>
          <a:p>
            <a:r>
              <a:rPr lang="en-US" sz="2000"/>
              <a:t>In this summary, we attempted to describe the main ideas of the paper while not drowning in excessive technical details.</a:t>
            </a:r>
            <a:endParaRPr lang="en-IN" sz="2000"/>
          </a:p>
        </p:txBody>
      </p:sp>
      <p:sp>
        <p:nvSpPr>
          <p:cNvPr id="2" name="Title 1"/>
          <p:cNvSpPr>
            <a:spLocks noGrp="1"/>
          </p:cNvSpPr>
          <p:nvPr>
            <p:ph type="title"/>
          </p:nvPr>
        </p:nvSpPr>
        <p:spPr/>
        <p:txBody>
          <a:bodyPr/>
          <a:lstStyle/>
          <a:p>
            <a:r>
              <a:rPr lang="en-US"/>
              <a:t>Discussions</a:t>
            </a:r>
            <a:endParaRPr lang="en-IN"/>
          </a:p>
        </p:txBody>
      </p:sp>
    </p:spTree>
    <p:extLst>
      <p:ext uri="{BB962C8B-B14F-4D97-AF65-F5344CB8AC3E}">
        <p14:creationId xmlns:p14="http://schemas.microsoft.com/office/powerpoint/2010/main" val="53084527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000"/>
              <a:t> Model size matters, even at a huge scale. BERT_large, with 345 million parameters, is the largest model of its kind. It is demonstrably superior on small-scale tasks to BERT_base, which uses the same architecture with “only” 110 million parameters. </a:t>
            </a:r>
          </a:p>
          <a:p>
            <a:r>
              <a:rPr lang="en-US" sz="2000"/>
              <a:t> With enough training data, more training steps == higher accuracy. For instance, on the MNLI (Natural Language Inference) task, the BERT_base accuracy improves by 1.0% when trained on 1M steps (128,000 words batch size) compared to 500K steps with the same batch size. </a:t>
            </a:r>
          </a:p>
          <a:p>
            <a:r>
              <a:rPr lang="en-US" sz="2000"/>
              <a:t> BERT’s bidirectional approach (MLM) converges slower than left-to-right approaches (because only 15% of words are predicted in each batch) but bidirectional training still outperforms left-to-right training after a small number of pre-training steps.</a:t>
            </a:r>
            <a:endParaRPr lang="en-IN" sz="2000"/>
          </a:p>
        </p:txBody>
      </p:sp>
      <p:sp>
        <p:nvSpPr>
          <p:cNvPr id="2" name="Title 1"/>
          <p:cNvSpPr>
            <a:spLocks noGrp="1"/>
          </p:cNvSpPr>
          <p:nvPr>
            <p:ph type="title"/>
          </p:nvPr>
        </p:nvSpPr>
        <p:spPr/>
        <p:txBody>
          <a:bodyPr/>
          <a:lstStyle/>
          <a:p>
            <a:r>
              <a:rPr lang="en-US"/>
              <a:t>Performance</a:t>
            </a:r>
            <a:endParaRPr lang="en-IN"/>
          </a:p>
        </p:txBody>
      </p:sp>
    </p:spTree>
    <p:extLst>
      <p:ext uri="{BB962C8B-B14F-4D97-AF65-F5344CB8AC3E}">
        <p14:creationId xmlns:p14="http://schemas.microsoft.com/office/powerpoint/2010/main" val="101417589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000"/>
              <a:t>Classification tasks such as sentiment analysis are done similarly to Next Sentence classification</a:t>
            </a:r>
          </a:p>
          <a:p>
            <a:r>
              <a:rPr lang="en-US" sz="2000"/>
              <a:t>In Question Answering tasks (e.g. SQuAD v1.1), the software receives a question regarding a text sequence and is required to mark the answer in the sequence. </a:t>
            </a:r>
          </a:p>
          <a:p>
            <a:r>
              <a:rPr lang="en-US" sz="2000"/>
              <a:t>Using BERT, a Q&amp;A model can be trained by learning two extra vectors that mark the beginning and the end of the answer.</a:t>
            </a:r>
          </a:p>
          <a:p>
            <a:r>
              <a:rPr lang="en-US" sz="2000"/>
              <a:t>In Named Entity Recognition (NER), the software receives a text sequence and is required to mark the various types of entities (Person, Organization, Date, etc) that appear in the text. </a:t>
            </a:r>
          </a:p>
          <a:p>
            <a:r>
              <a:rPr lang="en-US" sz="2000"/>
              <a:t>Using BERT, a NER model can be trained by feeding the output vector of each token into a classification layer that predicts the NER label</a:t>
            </a:r>
            <a:endParaRPr lang="en-IN" sz="2000"/>
          </a:p>
        </p:txBody>
      </p:sp>
      <p:sp>
        <p:nvSpPr>
          <p:cNvPr id="2" name="Title 1"/>
          <p:cNvSpPr>
            <a:spLocks noGrp="1"/>
          </p:cNvSpPr>
          <p:nvPr>
            <p:ph type="title"/>
          </p:nvPr>
        </p:nvSpPr>
        <p:spPr/>
        <p:txBody>
          <a:bodyPr/>
          <a:lstStyle/>
          <a:p>
            <a:r>
              <a:rPr lang="en-US"/>
              <a:t>Applications</a:t>
            </a:r>
            <a:endParaRPr lang="en-IN"/>
          </a:p>
        </p:txBody>
      </p:sp>
    </p:spTree>
    <p:extLst>
      <p:ext uri="{BB962C8B-B14F-4D97-AF65-F5344CB8AC3E}">
        <p14:creationId xmlns:p14="http://schemas.microsoft.com/office/powerpoint/2010/main" val="7223992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3B5D0-B03D-7CE2-F4D5-9ED0700C66F4}"/>
              </a:ext>
            </a:extLst>
          </p:cNvPr>
          <p:cNvPicPr>
            <a:picLocks noChangeAspect="1"/>
          </p:cNvPicPr>
          <p:nvPr/>
        </p:nvPicPr>
        <p:blipFill>
          <a:blip r:embed="rId2"/>
          <a:stretch>
            <a:fillRect/>
          </a:stretch>
        </p:blipFill>
        <p:spPr>
          <a:xfrm>
            <a:off x="0" y="2492811"/>
            <a:ext cx="4777185" cy="4365189"/>
          </a:xfrm>
          <a:prstGeom prst="rect">
            <a:avLst/>
          </a:prstGeom>
          <a:ln>
            <a:solidFill>
              <a:schemeClr val="tx1"/>
            </a:solidFill>
          </a:ln>
        </p:spPr>
      </p:pic>
      <p:sp>
        <p:nvSpPr>
          <p:cNvPr id="2" name="TextBox 1">
            <a:extLst>
              <a:ext uri="{FF2B5EF4-FFF2-40B4-BE49-F238E27FC236}">
                <a16:creationId xmlns:a16="http://schemas.microsoft.com/office/drawing/2014/main" id="{8E8DE0DC-4BF7-461D-63B3-31A456590E21}"/>
              </a:ext>
            </a:extLst>
          </p:cNvPr>
          <p:cNvSpPr txBox="1"/>
          <p:nvPr/>
        </p:nvSpPr>
        <p:spPr>
          <a:xfrm>
            <a:off x="439707" y="1004656"/>
            <a:ext cx="9868950"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t>Continuous Bowl of Word</a:t>
            </a:r>
            <a:endParaRPr lang="en-IN" sz="3200" b="1" dirty="0"/>
          </a:p>
        </p:txBody>
      </p:sp>
      <p:pic>
        <p:nvPicPr>
          <p:cNvPr id="3" name="Picture 2">
            <a:extLst>
              <a:ext uri="{FF2B5EF4-FFF2-40B4-BE49-F238E27FC236}">
                <a16:creationId xmlns:a16="http://schemas.microsoft.com/office/drawing/2014/main" id="{55623DB5-E5D3-A645-0321-53D457C16AC2}"/>
              </a:ext>
            </a:extLst>
          </p:cNvPr>
          <p:cNvPicPr>
            <a:picLocks noChangeAspect="1"/>
          </p:cNvPicPr>
          <p:nvPr/>
        </p:nvPicPr>
        <p:blipFill>
          <a:blip r:embed="rId3"/>
          <a:stretch>
            <a:fillRect/>
          </a:stretch>
        </p:blipFill>
        <p:spPr>
          <a:xfrm>
            <a:off x="6751773" y="0"/>
            <a:ext cx="5449852" cy="1987652"/>
          </a:xfrm>
          <a:prstGeom prst="rect">
            <a:avLst/>
          </a:prstGeom>
        </p:spPr>
      </p:pic>
      <p:pic>
        <p:nvPicPr>
          <p:cNvPr id="6" name="Picture 5">
            <a:extLst>
              <a:ext uri="{FF2B5EF4-FFF2-40B4-BE49-F238E27FC236}">
                <a16:creationId xmlns:a16="http://schemas.microsoft.com/office/drawing/2014/main" id="{6C58C8BE-7945-F5A2-82BE-3253F2D3F278}"/>
              </a:ext>
            </a:extLst>
          </p:cNvPr>
          <p:cNvPicPr>
            <a:picLocks noChangeAspect="1"/>
          </p:cNvPicPr>
          <p:nvPr/>
        </p:nvPicPr>
        <p:blipFill>
          <a:blip r:embed="rId4"/>
          <a:stretch>
            <a:fillRect/>
          </a:stretch>
        </p:blipFill>
        <p:spPr>
          <a:xfrm>
            <a:off x="5387930" y="2492810"/>
            <a:ext cx="6825686" cy="4365189"/>
          </a:xfrm>
          <a:prstGeom prst="rect">
            <a:avLst/>
          </a:prstGeom>
        </p:spPr>
      </p:pic>
    </p:spTree>
    <p:extLst>
      <p:ext uri="{BB962C8B-B14F-4D97-AF65-F5344CB8AC3E}">
        <p14:creationId xmlns:p14="http://schemas.microsoft.com/office/powerpoint/2010/main" val="18053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1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1" presetClass="entr" presetSubtype="1" dur="200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a:solidFill>
                  <a:schemeClr val="tx1"/>
                </a:solidFill>
              </a:rPr>
              <a:t>Text-to-Text-Transfer-Transformer</a:t>
            </a:r>
            <a:endParaRPr lang="en-IN">
              <a:solidFill>
                <a:schemeClr val="tx1"/>
              </a:solidFill>
            </a:endParaRPr>
          </a:p>
        </p:txBody>
      </p:sp>
      <p:sp>
        <p:nvSpPr>
          <p:cNvPr id="2" name="Title 1"/>
          <p:cNvSpPr>
            <a:spLocks noGrp="1"/>
          </p:cNvSpPr>
          <p:nvPr>
            <p:ph type="title"/>
          </p:nvPr>
        </p:nvSpPr>
        <p:spPr/>
        <p:txBody>
          <a:bodyPr/>
          <a:lstStyle/>
          <a:p>
            <a:r>
              <a:rPr lang="en-US"/>
              <a:t>T5</a:t>
            </a:r>
            <a:endParaRPr lang="en-IN"/>
          </a:p>
        </p:txBody>
      </p:sp>
    </p:spTree>
    <p:extLst>
      <p:ext uri="{BB962C8B-B14F-4D97-AF65-F5344CB8AC3E}">
        <p14:creationId xmlns:p14="http://schemas.microsoft.com/office/powerpoint/2010/main" val="380331768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a:t>A group of researchers at Google explored the landscape of transfer learning techniques for NLP by introducing a unified framework that converted all text-based language problems into a text-to-text format.</a:t>
            </a:r>
          </a:p>
          <a:p>
            <a:r>
              <a:rPr lang="en-US" sz="2000"/>
              <a:t> The model demonstrated state-of-the-art performance on GLUE, SQuAD, and CNN/Daily Mail datasets; and scored an impressive 88.9 on the SuperGLUE language benchmark — just a fraction short of the 89.8 human baselines.</a:t>
            </a:r>
          </a:p>
          <a:p>
            <a:r>
              <a:rPr lang="en-US" sz="2000"/>
              <a:t> But the differentiator that truly sets T5 apart from BERT-style models is that it does not output a label or a span of the input to the input sentence, but the output is a text string as well.</a:t>
            </a:r>
            <a:endParaRPr lang="en-IN" sz="2000"/>
          </a:p>
        </p:txBody>
      </p:sp>
      <p:sp>
        <p:nvSpPr>
          <p:cNvPr id="2" name="Title 1"/>
          <p:cNvSpPr>
            <a:spLocks noGrp="1"/>
          </p:cNvSpPr>
          <p:nvPr>
            <p:ph type="title"/>
          </p:nvPr>
        </p:nvSpPr>
        <p:spPr/>
        <p:txBody>
          <a:bodyPr/>
          <a:lstStyle/>
          <a:p>
            <a:r>
              <a:rPr lang="en-US"/>
              <a:t>Introduction</a:t>
            </a:r>
            <a:endParaRPr lang="en-IN"/>
          </a:p>
        </p:txBody>
      </p:sp>
    </p:spTree>
    <p:extLst>
      <p:ext uri="{BB962C8B-B14F-4D97-AF65-F5344CB8AC3E}">
        <p14:creationId xmlns:p14="http://schemas.microsoft.com/office/powerpoint/2010/main" val="66442731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a:t>T5 uses common crawl web-extracted text.</a:t>
            </a:r>
          </a:p>
          <a:p>
            <a:r>
              <a:rPr lang="en-US" sz="2000"/>
              <a:t> The authors apply some pretty simple heuristic filtering.</a:t>
            </a:r>
          </a:p>
          <a:p>
            <a:r>
              <a:rPr lang="en-US" sz="2000"/>
              <a:t> T5 removes any lines that didn’t end in a terminal punctuation mark.</a:t>
            </a:r>
          </a:p>
          <a:p>
            <a:r>
              <a:rPr lang="en-US" sz="2000"/>
              <a:t> It also removes lines with the word javascript and any pages that had a curly bracket (since it often appears in code).</a:t>
            </a:r>
          </a:p>
          <a:p>
            <a:r>
              <a:rPr lang="en-US" sz="2000"/>
              <a:t> It duplicates the dataset by taking a sliding window of 3 sentence chunks and duplicated it so that only one of them appeared the dataset.</a:t>
            </a:r>
          </a:p>
          <a:p>
            <a:endParaRPr lang="en-US" sz="2000"/>
          </a:p>
          <a:p>
            <a:pPr marL="0" indent="0">
              <a:buNone/>
            </a:pPr>
            <a:endParaRPr lang="en-IN" sz="2000"/>
          </a:p>
        </p:txBody>
      </p:sp>
      <p:sp>
        <p:nvSpPr>
          <p:cNvPr id="2" name="Title 1"/>
          <p:cNvSpPr>
            <a:spLocks noGrp="1"/>
          </p:cNvSpPr>
          <p:nvPr>
            <p:ph type="title"/>
          </p:nvPr>
        </p:nvSpPr>
        <p:spPr/>
        <p:txBody>
          <a:bodyPr/>
          <a:lstStyle/>
          <a:p>
            <a:r>
              <a:rPr lang="en-US"/>
              <a:t>Architecture</a:t>
            </a:r>
            <a:endParaRPr lang="en-IN"/>
          </a:p>
        </p:txBody>
      </p:sp>
    </p:spTree>
    <p:extLst>
      <p:ext uri="{BB962C8B-B14F-4D97-AF65-F5344CB8AC3E}">
        <p14:creationId xmlns:p14="http://schemas.microsoft.com/office/powerpoint/2010/main" val="288861908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IDDHESH\Pictures\T%_1.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5576" y="1772816"/>
            <a:ext cx="7344816" cy="41044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Architecture</a:t>
            </a:r>
            <a:endParaRPr lang="en-IN"/>
          </a:p>
        </p:txBody>
      </p:sp>
    </p:spTree>
    <p:extLst>
      <p:ext uri="{BB962C8B-B14F-4D97-AF65-F5344CB8AC3E}">
        <p14:creationId xmlns:p14="http://schemas.microsoft.com/office/powerpoint/2010/main" val="86412269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marL="0" indent="0">
              <a:buNone/>
            </a:pPr>
            <a:r>
              <a:rPr lang="en-US" sz="2000"/>
              <a:t>The Unsupervised Objective:</a:t>
            </a:r>
          </a:p>
          <a:p>
            <a:r>
              <a:rPr lang="en-US" sz="2000"/>
              <a:t> With the framework, the model architecture, and the unlabeled dataset, the next step is to look for the unsupervised objective which gives the model some ways of learning from the unlabeled data.</a:t>
            </a:r>
          </a:p>
          <a:p>
            <a:r>
              <a:rPr lang="en-US" sz="2000"/>
              <a:t> In the original text, some words are dropped out with a unique sentinel token.</a:t>
            </a:r>
          </a:p>
          <a:p>
            <a:r>
              <a:rPr lang="en-US" sz="2000"/>
              <a:t> Words are dropped out independently and uniformly at random. The model is trained to predict basically sentinel tokens to delineate the dropped-out text. </a:t>
            </a:r>
          </a:p>
          <a:p>
            <a:pPr marL="0" indent="0">
              <a:buNone/>
            </a:pPr>
            <a:r>
              <a:rPr lang="en-US" sz="2000"/>
              <a:t>Workflow: </a:t>
            </a:r>
          </a:p>
          <a:p>
            <a:r>
              <a:rPr lang="en-US" sz="2000"/>
              <a:t>So the model was pretrained based on Bert-base size encoder-decoder transformer with the denoising objective and C4 dataset, It trained 2¹⁹ steps on 2³⁵ or ~348 tokens with inverse square root learning rate schedule. </a:t>
            </a:r>
          </a:p>
          <a:p>
            <a:r>
              <a:rPr lang="en-US" sz="2000" err="1"/>
              <a:t>Finetuning tasks include GLUE, CNN/DM(CNN / Daily Mail), SQuAD, SuperGLUE, and translation tasks: WMT14 EnDe, WMT14 EnFr, and WMT14 EnRo</a:t>
            </a:r>
            <a:endParaRPr lang="en-IN" sz="2000"/>
          </a:p>
        </p:txBody>
      </p:sp>
      <p:sp>
        <p:nvSpPr>
          <p:cNvPr id="2" name="Title 1"/>
          <p:cNvSpPr>
            <a:spLocks noGrp="1"/>
          </p:cNvSpPr>
          <p:nvPr>
            <p:ph type="title"/>
          </p:nvPr>
        </p:nvSpPr>
        <p:spPr/>
        <p:txBody>
          <a:bodyPr/>
          <a:lstStyle/>
          <a:p>
            <a:r>
              <a:rPr lang="en-US"/>
              <a:t>Architecture</a:t>
            </a:r>
            <a:endParaRPr lang="en-IN"/>
          </a:p>
        </p:txBody>
      </p:sp>
    </p:spTree>
    <p:extLst>
      <p:ext uri="{BB962C8B-B14F-4D97-AF65-F5344CB8AC3E}">
        <p14:creationId xmlns:p14="http://schemas.microsoft.com/office/powerpoint/2010/main" val="27597210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916832"/>
            <a:ext cx="8229600" cy="4525963"/>
          </a:xfrm>
        </p:spPr>
        <p:txBody>
          <a:bodyPr>
            <a:normAutofit lnSpcReduction="10000"/>
          </a:bodyPr>
          <a:lstStyle/>
          <a:p>
            <a:r>
              <a:rPr lang="en-US" sz="2000"/>
              <a:t>From the perspective of researchers and students who want to harness the power of this glorious model, itssize is a huge obstacle.</a:t>
            </a:r>
          </a:p>
          <a:p>
            <a:r>
              <a:rPr lang="en-US" sz="2000"/>
              <a:t>The humongous model is more than 30 times the size of established general-purpose NLP models like BERT, and these earlier models are already expensive enough to use on commodity GPU hardware! </a:t>
            </a:r>
          </a:p>
          <a:p>
            <a:r>
              <a:rPr lang="en-US" sz="2000"/>
              <a:t>This is where Spark NLP jumps in and offers extensive functionality for Text-to-Text Transfer Transformer (T5) and the ability to process it fast and efficiently as it borrows parallelism, concurrency, and distributed computing from its bedrock of Apache Spark. </a:t>
            </a:r>
          </a:p>
          <a:p>
            <a:r>
              <a:rPr lang="en-US" sz="2000"/>
              <a:t>Since Spark NLP uses Tensorflow under the hood for various operations, it also leverages the performance benefits that the more powerful hardware provides. </a:t>
            </a:r>
            <a:endParaRPr lang="en-IN" sz="2000"/>
          </a:p>
        </p:txBody>
      </p:sp>
      <p:sp>
        <p:nvSpPr>
          <p:cNvPr id="2" name="Title 1"/>
          <p:cNvSpPr>
            <a:spLocks noGrp="1"/>
          </p:cNvSpPr>
          <p:nvPr>
            <p:ph type="title"/>
          </p:nvPr>
        </p:nvSpPr>
        <p:spPr/>
        <p:txBody>
          <a:bodyPr/>
          <a:lstStyle/>
          <a:p>
            <a:r>
              <a:rPr lang="en-US"/>
              <a:t>Discussions</a:t>
            </a:r>
            <a:endParaRPr lang="en-IN"/>
          </a:p>
        </p:txBody>
      </p:sp>
    </p:spTree>
    <p:extLst>
      <p:ext uri="{BB962C8B-B14F-4D97-AF65-F5344CB8AC3E}">
        <p14:creationId xmlns:p14="http://schemas.microsoft.com/office/powerpoint/2010/main" val="198617927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87625" y="2204865"/>
            <a:ext cx="597666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Performance</a:t>
            </a:r>
            <a:endParaRPr lang="en-IN"/>
          </a:p>
        </p:txBody>
      </p:sp>
    </p:spTree>
    <p:extLst>
      <p:ext uri="{BB962C8B-B14F-4D97-AF65-F5344CB8AC3E}">
        <p14:creationId xmlns:p14="http://schemas.microsoft.com/office/powerpoint/2010/main" val="75629651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a:t>The T5 model is trained on several datasets for 18 different tasks which majorly fall into 8 categories: </a:t>
            </a:r>
          </a:p>
          <a:p>
            <a:r>
              <a:rPr lang="en-US" sz="2000"/>
              <a:t>Text Summarization</a:t>
            </a:r>
          </a:p>
          <a:p>
            <a:r>
              <a:rPr lang="en-US" sz="2000"/>
              <a:t> Question Answering</a:t>
            </a:r>
          </a:p>
          <a:p>
            <a:r>
              <a:rPr lang="en-US" sz="2000"/>
              <a:t> Translation</a:t>
            </a:r>
          </a:p>
          <a:p>
            <a:r>
              <a:rPr lang="en-US" sz="2000"/>
              <a:t>Sentiment analysis</a:t>
            </a:r>
          </a:p>
          <a:p>
            <a:r>
              <a:rPr lang="en-US" sz="2000"/>
              <a:t> Natural Language Inference,</a:t>
            </a:r>
          </a:p>
          <a:p>
            <a:r>
              <a:rPr lang="en-US" sz="2000" err="1"/>
              <a:t>Coreference Resolution</a:t>
            </a:r>
          </a:p>
          <a:p>
            <a:r>
              <a:rPr lang="en-US" sz="2000"/>
              <a:t>Sentence Completion</a:t>
            </a:r>
          </a:p>
          <a:p>
            <a:r>
              <a:rPr lang="en-US" sz="2000"/>
              <a:t>Word Sense Disambiguation</a:t>
            </a:r>
            <a:endParaRPr lang="en-IN" sz="2000"/>
          </a:p>
        </p:txBody>
      </p:sp>
      <p:sp>
        <p:nvSpPr>
          <p:cNvPr id="2" name="Title 1"/>
          <p:cNvSpPr>
            <a:spLocks noGrp="1"/>
          </p:cNvSpPr>
          <p:nvPr>
            <p:ph type="title"/>
          </p:nvPr>
        </p:nvSpPr>
        <p:spPr/>
        <p:txBody>
          <a:bodyPr/>
          <a:lstStyle/>
          <a:p>
            <a:r>
              <a:rPr lang="en-US"/>
              <a:t>Applications</a:t>
            </a:r>
            <a:endParaRPr lang="en-IN"/>
          </a:p>
        </p:txBody>
      </p:sp>
    </p:spTree>
    <p:extLst>
      <p:ext uri="{BB962C8B-B14F-4D97-AF65-F5344CB8AC3E}">
        <p14:creationId xmlns:p14="http://schemas.microsoft.com/office/powerpoint/2010/main" val="17965294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6AB1-1541-5BF1-DDBF-54DC2CC34C23}"/>
              </a:ext>
            </a:extLst>
          </p:cNvPr>
          <p:cNvSpPr>
            <a:spLocks noGrp="1"/>
          </p:cNvSpPr>
          <p:nvPr>
            <p:ph type="title"/>
          </p:nvPr>
        </p:nvSpPr>
        <p:spPr/>
        <p:txBody>
          <a:bodyPr/>
          <a:lstStyle/>
          <a:p>
            <a:r>
              <a:rPr lang="en-US" sz="3600" b="1" dirty="0"/>
              <a:t>Skip Gram</a:t>
            </a:r>
            <a:endParaRPr lang="en-IN" dirty="0"/>
          </a:p>
        </p:txBody>
      </p:sp>
      <p:pic>
        <p:nvPicPr>
          <p:cNvPr id="7" name="Picture 6">
            <a:extLst>
              <a:ext uri="{FF2B5EF4-FFF2-40B4-BE49-F238E27FC236}">
                <a16:creationId xmlns:a16="http://schemas.microsoft.com/office/drawing/2014/main" id="{F157C6E4-2ABF-C4F2-5CAA-5CDBC93A520C}"/>
              </a:ext>
            </a:extLst>
          </p:cNvPr>
          <p:cNvPicPr>
            <a:picLocks noChangeAspect="1"/>
          </p:cNvPicPr>
          <p:nvPr/>
        </p:nvPicPr>
        <p:blipFill>
          <a:blip r:embed="rId2"/>
          <a:stretch>
            <a:fillRect/>
          </a:stretch>
        </p:blipFill>
        <p:spPr>
          <a:xfrm>
            <a:off x="7056673" y="-2501"/>
            <a:ext cx="5146535" cy="1872208"/>
          </a:xfrm>
          <a:prstGeom prst="rect">
            <a:avLst/>
          </a:prstGeom>
        </p:spPr>
      </p:pic>
      <p:pic>
        <p:nvPicPr>
          <p:cNvPr id="8" name="Picture 7">
            <a:extLst>
              <a:ext uri="{FF2B5EF4-FFF2-40B4-BE49-F238E27FC236}">
                <a16:creationId xmlns:a16="http://schemas.microsoft.com/office/drawing/2014/main" id="{2E51E383-D08B-8E04-B9AE-FD56AB4959C1}"/>
              </a:ext>
            </a:extLst>
          </p:cNvPr>
          <p:cNvPicPr>
            <a:picLocks noChangeAspect="1"/>
          </p:cNvPicPr>
          <p:nvPr/>
        </p:nvPicPr>
        <p:blipFill>
          <a:blip r:embed="rId3"/>
          <a:stretch>
            <a:fillRect/>
          </a:stretch>
        </p:blipFill>
        <p:spPr>
          <a:xfrm>
            <a:off x="0" y="2492811"/>
            <a:ext cx="4424046" cy="4365189"/>
          </a:xfrm>
          <a:prstGeom prst="rect">
            <a:avLst/>
          </a:prstGeom>
          <a:ln>
            <a:solidFill>
              <a:schemeClr val="tx1"/>
            </a:solidFill>
          </a:ln>
        </p:spPr>
      </p:pic>
      <p:pic>
        <p:nvPicPr>
          <p:cNvPr id="10" name="Picture 9">
            <a:extLst>
              <a:ext uri="{FF2B5EF4-FFF2-40B4-BE49-F238E27FC236}">
                <a16:creationId xmlns:a16="http://schemas.microsoft.com/office/drawing/2014/main" id="{77C56AA4-092F-F234-AA6A-ACFB3E63BBE2}"/>
              </a:ext>
            </a:extLst>
          </p:cNvPr>
          <p:cNvPicPr>
            <a:picLocks noChangeAspect="1"/>
          </p:cNvPicPr>
          <p:nvPr/>
        </p:nvPicPr>
        <p:blipFill>
          <a:blip r:embed="rId4"/>
          <a:stretch>
            <a:fillRect/>
          </a:stretch>
        </p:blipFill>
        <p:spPr>
          <a:xfrm>
            <a:off x="4871865" y="2301795"/>
            <a:ext cx="7331344" cy="4556205"/>
          </a:xfrm>
          <a:prstGeom prst="rect">
            <a:avLst/>
          </a:prstGeom>
        </p:spPr>
      </p:pic>
    </p:spTree>
    <p:extLst>
      <p:ext uri="{BB962C8B-B14F-4D97-AF65-F5344CB8AC3E}">
        <p14:creationId xmlns:p14="http://schemas.microsoft.com/office/powerpoint/2010/main" val="904455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dur="2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E071-166A-2B21-F989-05C85ABFF295}"/>
              </a:ext>
            </a:extLst>
          </p:cNvPr>
          <p:cNvSpPr>
            <a:spLocks noGrp="1"/>
          </p:cNvSpPr>
          <p:nvPr>
            <p:ph type="title"/>
          </p:nvPr>
        </p:nvSpPr>
        <p:spPr>
          <a:xfrm>
            <a:off x="838200" y="788636"/>
            <a:ext cx="10515600" cy="838033"/>
          </a:xfrm>
        </p:spPr>
        <p:txBody>
          <a:bodyPr/>
          <a:lstStyle/>
          <a:p>
            <a:r>
              <a:rPr lang="en-US" b="1" err="1"/>
              <a:t>GloVe:</a:t>
            </a:r>
            <a:endParaRPr lang="en-IN" b="1"/>
          </a:p>
        </p:txBody>
      </p:sp>
      <p:sp>
        <p:nvSpPr>
          <p:cNvPr id="3" name="Content Placeholder 2">
            <a:extLst>
              <a:ext uri="{FF2B5EF4-FFF2-40B4-BE49-F238E27FC236}">
                <a16:creationId xmlns:a16="http://schemas.microsoft.com/office/drawing/2014/main" id="{8631E7A1-89FB-1C03-C0D6-63E095982D61}"/>
              </a:ext>
            </a:extLst>
          </p:cNvPr>
          <p:cNvSpPr>
            <a:spLocks noGrp="1"/>
          </p:cNvSpPr>
          <p:nvPr>
            <p:ph idx="1"/>
          </p:nvPr>
        </p:nvSpPr>
        <p:spPr>
          <a:xfrm>
            <a:off x="0" y="2079056"/>
            <a:ext cx="12192000" cy="4778943"/>
          </a:xfrm>
        </p:spPr>
        <p:txBody>
          <a:bodyPr>
            <a:normAutofit fontScale="92500" lnSpcReduction="20000"/>
          </a:bodyPr>
          <a:lstStyle/>
          <a:p>
            <a:pPr algn="just"/>
            <a:r>
              <a:rPr lang="en-US"/>
              <a:t> Iterate through the corpus and get the co-occurrence matrix containing the co-occurrence of each word with other words. </a:t>
            </a:r>
          </a:p>
          <a:p>
            <a:pPr algn="just"/>
            <a:r>
              <a:rPr lang="en-US"/>
              <a:t>Words that occur next to each other get value 1, one word apart 1/2, two words apart 1/3, and so on.</a:t>
            </a:r>
          </a:p>
          <a:p>
            <a:pPr algn="just"/>
            <a:r>
              <a:rPr lang="en-US"/>
              <a:t>The upper half of the matrix will be a reflection of the lower half. </a:t>
            </a:r>
          </a:p>
          <a:p>
            <a:pPr algn="just"/>
            <a:r>
              <a:rPr lang="en-US"/>
              <a:t>Consider a window frame to calculate the co-occurrences by shifting the frame till the end of the corpus. This helps gather information about the context in which the word is used.</a:t>
            </a:r>
          </a:p>
          <a:p>
            <a:pPr algn="just"/>
            <a:r>
              <a:rPr lang="en-US"/>
              <a:t>Initially, the vectors for each word are assigned randomly. Then we take two pairs of vectors and see how close they are to each other in space. </a:t>
            </a:r>
          </a:p>
          <a:p>
            <a:pPr algn="just"/>
            <a:r>
              <a:rPr lang="en-US"/>
              <a:t>If they occur together more often or have a higher value in the co-occurrence matrix and are far apart in space, they are brought closer to each other. If they are close to each other but are rarely or not frequently used together then they are moved further apart in space.</a:t>
            </a:r>
          </a:p>
          <a:p>
            <a:pPr algn="just"/>
            <a:r>
              <a:rPr lang="en-US"/>
              <a:t>After many iterations of the above process, we’ll get a vector space representation that approximates the information from the co-occurrence matrix. The performance of GloVe is better than Word2Vec in terms of both semantic and syntactic capturing.</a:t>
            </a:r>
            <a:endParaRPr lang="en-IN"/>
          </a:p>
        </p:txBody>
      </p:sp>
    </p:spTree>
    <p:extLst>
      <p:ext uri="{BB962C8B-B14F-4D97-AF65-F5344CB8AC3E}">
        <p14:creationId xmlns:p14="http://schemas.microsoft.com/office/powerpoint/2010/main" val="7770382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0" presetClass="entr" presetSubtype="0" dur="50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dur="50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10" presetClass="entr" presetSubtype="0" dur="50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10" presetClass="entr" presetSubtype="0" dur="50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10" presetClass="entr" presetSubtype="0" dur="50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10" presetClass="entr" presetSubtype="0" dur="50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10" presetClass="entr" presetSubtype="0" dur="50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4EC0FF-63AC-9797-47ED-E062DA549E09}"/>
              </a:ext>
            </a:extLst>
          </p:cNvPr>
          <p:cNvPicPr>
            <a:picLocks noChangeAspect="1"/>
          </p:cNvPicPr>
          <p:nvPr/>
        </p:nvPicPr>
        <p:blipFill>
          <a:blip r:embed="rId2"/>
          <a:stretch>
            <a:fillRect/>
          </a:stretch>
        </p:blipFill>
        <p:spPr>
          <a:xfrm>
            <a:off x="6967694" y="312821"/>
            <a:ext cx="3456555" cy="1996039"/>
          </a:xfrm>
          <a:prstGeom prst="rect">
            <a:avLst/>
          </a:prstGeom>
          <a:ln>
            <a:solidFill>
              <a:schemeClr val="tx1"/>
            </a:solidFill>
          </a:ln>
        </p:spPr>
      </p:pic>
      <p:pic>
        <p:nvPicPr>
          <p:cNvPr id="7" name="Picture 6">
            <a:extLst>
              <a:ext uri="{FF2B5EF4-FFF2-40B4-BE49-F238E27FC236}">
                <a16:creationId xmlns:a16="http://schemas.microsoft.com/office/drawing/2014/main" id="{59A96E27-9491-B7E8-7107-FC7CD91E5D4A}"/>
              </a:ext>
            </a:extLst>
          </p:cNvPr>
          <p:cNvPicPr>
            <a:picLocks noChangeAspect="1"/>
          </p:cNvPicPr>
          <p:nvPr/>
        </p:nvPicPr>
        <p:blipFill>
          <a:blip r:embed="rId3"/>
          <a:stretch>
            <a:fillRect/>
          </a:stretch>
        </p:blipFill>
        <p:spPr>
          <a:xfrm>
            <a:off x="6096000" y="2552118"/>
            <a:ext cx="5199945" cy="3993061"/>
          </a:xfrm>
          <a:prstGeom prst="rect">
            <a:avLst/>
          </a:prstGeom>
          <a:ln>
            <a:solidFill>
              <a:schemeClr val="tx1"/>
            </a:solidFill>
          </a:ln>
        </p:spPr>
      </p:pic>
      <p:sp>
        <p:nvSpPr>
          <p:cNvPr id="8" name="TextBox 7">
            <a:extLst>
              <a:ext uri="{FF2B5EF4-FFF2-40B4-BE49-F238E27FC236}">
                <a16:creationId xmlns:a16="http://schemas.microsoft.com/office/drawing/2014/main" id="{2F06E199-A297-672C-D3C4-090B55456EF8}"/>
              </a:ext>
            </a:extLst>
          </p:cNvPr>
          <p:cNvSpPr txBox="1"/>
          <p:nvPr/>
        </p:nvSpPr>
        <p:spPr>
          <a:xfrm>
            <a:off x="654519" y="1028343"/>
            <a:ext cx="4764504" cy="480131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b="1" i="0">
                <a:solidFill>
                  <a:srgbClr val="202124"/>
                </a:solidFill>
                <a:effectLst/>
                <a:latin typeface="arial" panose="020B0604020202020204" pitchFamily="34" charset="0"/>
              </a:rPr>
              <a:t>What might be an advantage of using character-level embedding over word-level embedding?</a:t>
            </a:r>
            <a:br>
              <a:rPr lang="en-US" b="0" i="0">
                <a:solidFill>
                  <a:srgbClr val="202124"/>
                </a:solidFill>
                <a:effectLst/>
                <a:latin typeface="arial" panose="020B0604020202020204" pitchFamily="34" charset="0"/>
              </a:rPr>
            </a:br>
            <a:endParaRPr lang="en-US" b="0" i="0">
              <a:solidFill>
                <a:srgbClr val="202124"/>
              </a:solidFill>
              <a:effectLst/>
              <a:latin typeface="arial" panose="020B0604020202020204" pitchFamily="34" charset="0"/>
            </a:endParaRPr>
          </a:p>
          <a:p>
            <a:pPr algn="just"/>
            <a:r>
              <a:rPr lang="en-US" i="0">
                <a:effectLst/>
                <a:latin typeface="arial" panose="020B0604020202020204" pitchFamily="34" charset="0"/>
              </a:rPr>
              <a:t>With character embedding, every word's vector can be formed even if it is out-of-vocabulary words (optional). On the other hand, word embedding can only handle those seen words.</a:t>
            </a:r>
          </a:p>
          <a:p>
            <a:pPr algn="just"/>
            <a:endParaRPr lang="en-US">
              <a:latin typeface="arial" panose="020B0604020202020204" pitchFamily="34" charset="0"/>
            </a:endParaRPr>
          </a:p>
          <a:p>
            <a:pPr algn="just"/>
            <a:r>
              <a:rPr lang="en-US" b="1" i="0">
                <a:effectLst/>
                <a:latin typeface="arial" panose="020B0604020202020204" pitchFamily="34" charset="0"/>
              </a:rPr>
              <a:t>Why is GloVe better than Word2Vec?</a:t>
            </a:r>
          </a:p>
          <a:p>
            <a:pPr algn="just"/>
            <a:endParaRPr lang="en-US" b="1" i="0">
              <a:effectLst/>
              <a:latin typeface="arial" panose="020B0604020202020204" pitchFamily="34" charset="0"/>
            </a:endParaRPr>
          </a:p>
          <a:p>
            <a:pPr algn="just"/>
            <a:r>
              <a:rPr lang="en-US" i="0">
                <a:effectLst/>
                <a:latin typeface="arial" panose="020B0604020202020204" pitchFamily="34" charset="0"/>
              </a:rPr>
              <a:t>The additional benefit of GloVe over word2vec is that it is easier to parallelize the implementation which means it's easier to train over more data, which, with these models, is always A Good Thing.</a:t>
            </a:r>
            <a:endParaRPr lang="en-IN"/>
          </a:p>
        </p:txBody>
      </p:sp>
      <p:sp>
        <p:nvSpPr>
          <p:cNvPr id="2" name="TextBox 1">
            <a:extLst>
              <a:ext uri="{FF2B5EF4-FFF2-40B4-BE49-F238E27FC236}">
                <a16:creationId xmlns:a16="http://schemas.microsoft.com/office/drawing/2014/main" id="{F5EB2D0F-3BFF-982D-3F6E-33E5AC4CF95B}"/>
              </a:ext>
            </a:extLst>
          </p:cNvPr>
          <p:cNvSpPr txBox="1"/>
          <p:nvPr/>
        </p:nvSpPr>
        <p:spPr>
          <a:xfrm>
            <a:off x="654519" y="1018452"/>
            <a:ext cx="5900285"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a:t>Co-occurrence Matrix</a:t>
            </a:r>
            <a:endParaRPr lang="en-IN" sz="3200" b="1"/>
          </a:p>
        </p:txBody>
      </p:sp>
    </p:spTree>
    <p:extLst>
      <p:ext uri="{BB962C8B-B14F-4D97-AF65-F5344CB8AC3E}">
        <p14:creationId xmlns:p14="http://schemas.microsoft.com/office/powerpoint/2010/main" val="26723236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6" presetClass="entr" presetSubtype="21" dur="5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1" presetClass="entr" presetSubtype="1" dur="200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4" dur="50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5.0.1020"/>
  <p:tag name="AS_RELEASE_DATE" val="2022.10.14"/>
  <p:tag name="AS_TITLE" val="Aspose.Slides for .NET5"/>
  <p:tag name="AS_VERSION" val="22.10"/>
</p:tagLst>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4.jpeg"/></Relationships>
</file>

<file path=ppt/theme/_rels/theme7.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Trebuchet MS" panose="020B060302020202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Trebuchet MS" panose="020B060302020202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Trebuchet MS" panose="020B060302020202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Trebuchet MS" panose="020B060302020202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Franklin Gothic Medium"/>
        <a:cs typeface="Arial"/>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Franklin Gothic Medium"/>
        <a:cs typeface="Arial"/>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Franklin Gothic Medium"/>
        <a:cs typeface="Arial"/>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Franklin Gothic Medium"/>
        <a:cs typeface="Arial"/>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7.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Franklin Gothic Medium"/>
        <a:cs typeface="Arial"/>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Franklin Gothic Medium"/>
        <a:cs typeface="Arial"/>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3162</Words>
  <Application>Microsoft Office PowerPoint</Application>
  <PresentationFormat>Widescreen</PresentationFormat>
  <Paragraphs>228</Paragraphs>
  <Slides>67</Slides>
  <Notes>0</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67</vt:i4>
      </vt:variant>
    </vt:vector>
  </HeadingPairs>
  <TitlesOfParts>
    <vt:vector size="84" baseType="lpstr">
      <vt:lpstr>Amasis MT Pro</vt:lpstr>
      <vt:lpstr>Amasis MT Pro Light</vt:lpstr>
      <vt:lpstr>arial</vt:lpstr>
      <vt:lpstr>arial</vt:lpstr>
      <vt:lpstr>Calibri</vt:lpstr>
      <vt:lpstr>Calibri Light</vt:lpstr>
      <vt:lpstr>Franklin Gothic Medium</vt:lpstr>
      <vt:lpstr>Trebuchet MS</vt:lpstr>
      <vt:lpstr>Wingdings</vt:lpstr>
      <vt:lpstr>Wingdings 2</vt:lpstr>
      <vt:lpstr>Office Theme</vt:lpstr>
      <vt:lpstr>Berlin</vt:lpstr>
      <vt:lpstr>Berlin</vt:lpstr>
      <vt:lpstr>Office Theme</vt:lpstr>
      <vt:lpstr>Grid</vt:lpstr>
      <vt:lpstr>Grid</vt:lpstr>
      <vt:lpstr>Grid</vt:lpstr>
      <vt:lpstr>NLP STUDY ASSIGNMENT</vt:lpstr>
      <vt:lpstr>Word Embeddings:</vt:lpstr>
      <vt:lpstr>Earlier Methods:</vt:lpstr>
      <vt:lpstr>Word2Vec:</vt:lpstr>
      <vt:lpstr>PowerPoint Presentation</vt:lpstr>
      <vt:lpstr>PowerPoint Presentation</vt:lpstr>
      <vt:lpstr>Skip Gram</vt:lpstr>
      <vt:lpstr>GloVe:</vt:lpstr>
      <vt:lpstr>PowerPoint Presentation</vt:lpstr>
      <vt:lpstr>PowerPoint Presentation</vt:lpstr>
      <vt:lpstr>Transformers</vt:lpstr>
      <vt:lpstr>Why Transformers?</vt:lpstr>
      <vt:lpstr>PowerPoint Presentation</vt:lpstr>
      <vt:lpstr>Text and Position Embedding</vt:lpstr>
      <vt:lpstr>As explained in the Transformer</vt:lpstr>
      <vt:lpstr>To calculate Positional Embedding..</vt:lpstr>
      <vt:lpstr>PowerPoint Presentation</vt:lpstr>
      <vt:lpstr>PowerPoint Presentation</vt:lpstr>
      <vt:lpstr>PowerPoint Presentation</vt:lpstr>
      <vt:lpstr>PowerPoint Presentation</vt:lpstr>
      <vt:lpstr>What is Attention?</vt:lpstr>
      <vt:lpstr>Multi Head Attention</vt:lpstr>
      <vt:lpstr>PowerPoint Presentation</vt:lpstr>
      <vt:lpstr>PowerPoint Presentation</vt:lpstr>
      <vt:lpstr>PowerPoint Presentation</vt:lpstr>
      <vt:lpstr>Masking</vt:lpstr>
      <vt:lpstr>Masking</vt:lpstr>
      <vt:lpstr>After Softmax..</vt:lpstr>
      <vt:lpstr>PowerPoint Presentation</vt:lpstr>
      <vt:lpstr>PowerPoint Presentation</vt:lpstr>
      <vt:lpstr>GPT</vt:lpstr>
      <vt:lpstr>Why GPT?</vt:lpstr>
      <vt:lpstr>GPT Training</vt:lpstr>
      <vt:lpstr>Architecture</vt:lpstr>
      <vt:lpstr>Text and Position Embedding</vt:lpstr>
      <vt:lpstr>As explained in the Transformer</vt:lpstr>
      <vt:lpstr>To calculate Positional Embedding..</vt:lpstr>
      <vt:lpstr>PowerPoint Presentation</vt:lpstr>
      <vt:lpstr>PowerPoint Presentation</vt:lpstr>
      <vt:lpstr>PowerPoint Presentation</vt:lpstr>
      <vt:lpstr>PowerPoint Presentation</vt:lpstr>
      <vt:lpstr>What is Attention?</vt:lpstr>
      <vt:lpstr>Self Attention</vt:lpstr>
      <vt:lpstr>Masking</vt:lpstr>
      <vt:lpstr>Masking</vt:lpstr>
      <vt:lpstr>After Softmax..</vt:lpstr>
      <vt:lpstr>Feed Forward Network</vt:lpstr>
      <vt:lpstr>PowerPoint Presentation</vt:lpstr>
      <vt:lpstr>BERT</vt:lpstr>
      <vt:lpstr>Introduction</vt:lpstr>
      <vt:lpstr>Architecture</vt:lpstr>
      <vt:lpstr>Architecture</vt:lpstr>
      <vt:lpstr>Architecture</vt:lpstr>
      <vt:lpstr>Architecture</vt:lpstr>
      <vt:lpstr>Architecture</vt:lpstr>
      <vt:lpstr>Discussions</vt:lpstr>
      <vt:lpstr>Discussions</vt:lpstr>
      <vt:lpstr>Performance</vt:lpstr>
      <vt:lpstr>Applications</vt:lpstr>
      <vt:lpstr>T5</vt:lpstr>
      <vt:lpstr>Introduction</vt:lpstr>
      <vt:lpstr>Architecture</vt:lpstr>
      <vt:lpstr>Architecture</vt:lpstr>
      <vt:lpstr>Architecture</vt:lpstr>
      <vt:lpstr>Discussions</vt:lpstr>
      <vt:lpstr>Performance</vt:lpstr>
      <vt:lpstr>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Embeddings</dc:title>
  <cp:lastModifiedBy>Rohaan</cp:lastModifiedBy>
  <cp:revision>8</cp:revision>
  <cp:lastPrinted>2022-10-31T16:08:34Z</cp:lastPrinted>
  <dcterms:created xsi:type="dcterms:W3CDTF">2022-10-31T16:08:34Z</dcterms:created>
  <dcterms:modified xsi:type="dcterms:W3CDTF">2022-11-01T07:34:54Z</dcterms:modified>
</cp:coreProperties>
</file>